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y="5143500" cx="9144000"/>
  <p:notesSz cx="6858000" cy="9144000"/>
  <p:embeddedFontLst>
    <p:embeddedFont>
      <p:font typeface="Roboto"/>
      <p:regular r:id="rId62"/>
      <p:bold r:id="rId63"/>
      <p:italic r:id="rId64"/>
      <p:boldItalic r:id="rId65"/>
    </p:embeddedFont>
    <p:embeddedFont>
      <p:font typeface="Lexend Deca"/>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8" roundtripDataSignature="AMtx7mjPJ6cMQdPyxLyDyxqW/uWgznBr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regular.fntdata"/><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8.xml"/><Relationship Id="rId66" Type="http://schemas.openxmlformats.org/officeDocument/2006/relationships/font" Target="fonts/LexendDeca-regular.fntdata"/><Relationship Id="rId21" Type="http://schemas.openxmlformats.org/officeDocument/2006/relationships/slide" Target="slides/slide17.xml"/><Relationship Id="rId65" Type="http://schemas.openxmlformats.org/officeDocument/2006/relationships/font" Target="fonts/Roboto-boldItalic.fntdata"/><Relationship Id="rId24" Type="http://schemas.openxmlformats.org/officeDocument/2006/relationships/slide" Target="slides/slide20.xml"/><Relationship Id="rId68" Type="http://customschemas.google.com/relationships/presentationmetadata" Target="metadata"/><Relationship Id="rId23" Type="http://schemas.openxmlformats.org/officeDocument/2006/relationships/slide" Target="slides/slide19.xml"/><Relationship Id="rId67" Type="http://schemas.openxmlformats.org/officeDocument/2006/relationships/font" Target="fonts/LexendDeca-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vi-vn/Azure/synapse-analytics/spark/apache-spark-what-is-delta-lake" TargetMode="External"/><Relationship Id="rId3" Type="http://schemas.openxmlformats.org/officeDocument/2006/relationships/hyperlink" Target="https://www.linkedin.com/pulse/delta-lake-ashish-kumar/"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east-1.console.aws.amazon.com/s3/home?region=us-east-1&amp;bucket=amazon-reviews-pds"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vi-vn/Azure/synapse-analytics/spark/apache-spark-what-is-delta-lake" TargetMode="External"/><Relationship Id="rId3" Type="http://schemas.openxmlformats.org/officeDocument/2006/relationships/hyperlink" Target="https://www.linkedin.com/pulse/delta-lake-ashish-kumar/"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vi-vn/Azure/synapse-analytics/spark/apache-spark-what-is-delta-lake" TargetMode="External"/><Relationship Id="rId3" Type="http://schemas.openxmlformats.org/officeDocument/2006/relationships/hyperlink" Target="https://www.linkedin.com/pulse/delta-lake-ashish-kuma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vi-vn/Azure/synapse-analytics/spark/apache-spark-what-is-delta-lake" TargetMode="External"/><Relationship Id="rId3" Type="http://schemas.openxmlformats.org/officeDocument/2006/relationships/hyperlink" Target="https://www.linkedin.com/pulse/delta-lake-ashish-kumar/"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microsoft.com/vi-vn/Azure/synapse-analytics/spark/apache-spark-what-is-delta-lake" TargetMode="External"/><Relationship Id="rId3" Type="http://schemas.openxmlformats.org/officeDocument/2006/relationships/hyperlink" Target="https://www.linkedin.com/pulse/delta-lake-ashish-kumar/"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90601e16bf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90601e16b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Amazon EMR là một nền tảng dữ liệu lớn trên đám mây để chạy các công việc xử lý dữ liệu phân tán quy mô lớn, truy vấn SQL tương tác và các ứng dụng ML bằng các khung phân tích nguồn mở như Apache Spark, Apache Hive và Presto.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90601e16bf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90601e16bf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212529"/>
                </a:solidFill>
                <a:highlight>
                  <a:srgbClr val="FFFFFF"/>
                </a:highlight>
              </a:rPr>
              <a:t>Amazon QuickSight là một dịch vụ Business Analytics được hỗ trợ bởi đám mây, rất nhanh, dễ sử dụng, giúp tất cả nhân viên trong tổ chức dễ dàng trực quan hóa, thực hiện phân tích đặc biệt và nhanh chóng nhận được thông tin chi tiết về doanh nghiệp từ dữ liệu của họ, bất cứ lúc nào, trên bất cứ thiết bị nào.</a:t>
            </a:r>
            <a:endParaRPr sz="1200">
              <a:solidFill>
                <a:srgbClr val="212529"/>
              </a:solidFill>
              <a:highlight>
                <a:srgbClr val="FFFFFF"/>
              </a:highlight>
            </a:endParaRPr>
          </a:p>
          <a:p>
            <a:pPr indent="0" lvl="0" marL="0" rtl="0" algn="just">
              <a:lnSpc>
                <a:spcPct val="115000"/>
              </a:lnSpc>
              <a:spcBef>
                <a:spcPts val="1200"/>
              </a:spcBef>
              <a:spcAft>
                <a:spcPts val="0"/>
              </a:spcAft>
              <a:buClr>
                <a:schemeClr val="dk1"/>
              </a:buClr>
              <a:buSzPts val="1100"/>
              <a:buFont typeface="Arial"/>
              <a:buNone/>
            </a:pPr>
            <a:r>
              <a:rPr lang="en" sz="1200">
                <a:solidFill>
                  <a:srgbClr val="212529"/>
                </a:solidFill>
                <a:highlight>
                  <a:srgbClr val="FFFFFF"/>
                </a:highlight>
              </a:rPr>
              <a:t>QuickSight rất dễ sử dụng và cũng đã thực hiện một số cải tiến lớn kể từ khi được phát hành công khai. Tuy còn khá mới so với các công cụ BI lớn khác nhưng Amazon QuickSight rất có tiềm năng, đặc biệt khi nó là một giải pháp BI tiết kiệm chi phí.</a:t>
            </a:r>
            <a:endParaRPr sz="1200">
              <a:solidFill>
                <a:srgbClr val="212529"/>
              </a:solidFill>
              <a:highlight>
                <a:srgbClr val="FFFFFF"/>
              </a:highlight>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90601e16bf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90601e16b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90601e16bf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90601e16bf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90601e16bf_0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90601e16bf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90601e16bf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90601e16bf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Tạo 1 ec2 instance như bài lab đã học trong kì này.</a:t>
            </a:r>
            <a:endParaRPr/>
          </a:p>
          <a:p>
            <a:pPr indent="0" lvl="0" marL="0" rtl="0" algn="l">
              <a:lnSpc>
                <a:spcPct val="100000"/>
              </a:lnSpc>
              <a:spcBef>
                <a:spcPts val="0"/>
              </a:spcBef>
              <a:spcAft>
                <a:spcPts val="0"/>
              </a:spcAft>
              <a:buSzPts val="1400"/>
              <a:buNone/>
            </a:pPr>
            <a:r>
              <a:rPr lang="en"/>
              <a:t>Lưu ý là cấu hình không được quá thấp ít nhất là phải có </a:t>
            </a:r>
            <a:r>
              <a:rPr lang="en" sz="1500">
                <a:solidFill>
                  <a:srgbClr val="292929"/>
                </a:solidFill>
                <a:highlight>
                  <a:srgbClr val="FFFFFF"/>
                </a:highlight>
              </a:rPr>
              <a:t> 2 vCPUs.</a:t>
            </a:r>
            <a:endParaRPr sz="1500">
              <a:solidFill>
                <a:srgbClr val="292929"/>
              </a:solidFill>
              <a:highlight>
                <a:srgbClr val="FFFFFF"/>
              </a:highlight>
            </a:endParaRPr>
          </a:p>
          <a:p>
            <a:pPr indent="0" lvl="0" marL="0" rtl="0" algn="l">
              <a:lnSpc>
                <a:spcPct val="100000"/>
              </a:lnSpc>
              <a:spcBef>
                <a:spcPts val="0"/>
              </a:spcBef>
              <a:spcAft>
                <a:spcPts val="0"/>
              </a:spcAft>
              <a:buSzPts val="1400"/>
              <a:buNone/>
            </a:pPr>
            <a:r>
              <a:rPr lang="en">
                <a:solidFill>
                  <a:srgbClr val="292929"/>
                </a:solidFill>
                <a:highlight>
                  <a:srgbClr val="FFFFFF"/>
                </a:highlight>
              </a:rPr>
              <a:t>Tùy theo hệ điều hành mà ta sẽ sử dụng lệnh khác nhau ở đây em xài hệ điều hành ubuntu. Vì tính chất quen thuộc và ổn định của nó</a:t>
            </a:r>
            <a:endParaRPr>
              <a:solidFill>
                <a:srgbClr val="292929"/>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70d7d6e12a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70d7d6e1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90601e16bf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90601e16bf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Tạo một bucket S3 là nơi lưu trữ dữ liệu</a:t>
            </a:r>
            <a:endParaRPr/>
          </a:p>
          <a:p>
            <a:pPr indent="0" lvl="0" marL="0" rtl="0" algn="l">
              <a:lnSpc>
                <a:spcPct val="100000"/>
              </a:lnSpc>
              <a:spcBef>
                <a:spcPts val="0"/>
              </a:spcBef>
              <a:spcAft>
                <a:spcPts val="0"/>
              </a:spcAft>
              <a:buSzPts val="1400"/>
              <a:buNone/>
            </a:pPr>
            <a:r>
              <a:rPr lang="en"/>
              <a:t>Lưu ý có thể để private nhưng do tài khoản lab leaner không cung cấp IAM để em tạo user IAM để access vào S3 nên phải để public để chương trình delta lake có thể truy cập vào được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90601e16bf_0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90601e16bf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Kết nối trực tiếp đến EC2 instance để dụng.</a:t>
            </a:r>
            <a:endParaRPr/>
          </a:p>
          <a:p>
            <a:pPr indent="0" lvl="0" marL="0" rtl="0" algn="l">
              <a:lnSpc>
                <a:spcPct val="100000"/>
              </a:lnSpc>
              <a:spcBef>
                <a:spcPts val="0"/>
              </a:spcBef>
              <a:spcAft>
                <a:spcPts val="0"/>
              </a:spcAft>
              <a:buSzPts val="1400"/>
              <a:buNone/>
            </a:pPr>
            <a:r>
              <a:rPr lang="en"/>
              <a:t>Có thể thông qua SSH để truy cập vào vì nhanh và đơn giản em truy cập trực tiếp ở website aws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90601e16bf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90601e16bf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Sử dụng lện python3 –verion và java –version để kiểm tra xem trên máy đã có sẵn python và java hay chưa nếu chưa thì vài đặt</a:t>
            </a:r>
            <a:endParaRPr/>
          </a:p>
          <a:p>
            <a:pPr indent="0" lvl="0" marL="0" rtl="0" algn="l">
              <a:lnSpc>
                <a:spcPct val="100000"/>
              </a:lnSpc>
              <a:spcBef>
                <a:spcPts val="0"/>
              </a:spcBef>
              <a:spcAft>
                <a:spcPts val="0"/>
              </a:spcAft>
              <a:buSzPts val="1400"/>
              <a:buNone/>
            </a:pPr>
            <a:r>
              <a:rPr lang="en"/>
              <a:t>Ở đây máy đã có sẵn python 3.10.4 nhưng chưa có java nên em cái đặt openjdk-11 bằng câu lệnh sudo apt install openjdk-11-jre-headless</a:t>
            </a:r>
            <a:endParaRPr/>
          </a:p>
          <a:p>
            <a:pPr indent="0" lvl="0" marL="0" rtl="0" algn="l">
              <a:lnSpc>
                <a:spcPct val="100000"/>
              </a:lnSpc>
              <a:spcBef>
                <a:spcPts val="0"/>
              </a:spcBef>
              <a:spcAft>
                <a:spcPts val="0"/>
              </a:spcAft>
              <a:buSzPts val="1400"/>
              <a:buNone/>
            </a:pPr>
            <a:r>
              <a:rPr lang="en"/>
              <a:t>Nếu trong quá trình cài đặt có bị lỗi thì update apt-get bằng lệnh sudo apt-get update và tiến hành cài đặt lại.</a:t>
            </a:r>
            <a:br>
              <a:rPr lang="en"/>
            </a:br>
            <a:r>
              <a:rPr lang="en"/>
              <a:t>Lưu ý nên cài python phiên bản &gt;3.8 và jdk &gt;11</a:t>
            </a:r>
            <a:endParaRPr/>
          </a:p>
          <a:p>
            <a:pPr indent="0" lvl="0" marL="0" rtl="0" algn="l">
              <a:lnSpc>
                <a:spcPct val="100000"/>
              </a:lnSpc>
              <a:spcBef>
                <a:spcPts val="0"/>
              </a:spcBef>
              <a:spcAft>
                <a:spcPts val="0"/>
              </a:spcAft>
              <a:buSzPts val="1400"/>
              <a:buNone/>
            </a:pPr>
            <a:r>
              <a:rPr lang="en"/>
              <a:t>Sau đó cài pip3 để có thể cài đặt các package của python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90601e16bf_0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90601e16bf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Cài đặt Pyspark bằng lệnh: </a:t>
            </a:r>
            <a:r>
              <a:rPr lang="en" sz="1200">
                <a:solidFill>
                  <a:srgbClr val="292929"/>
                </a:solidFill>
                <a:highlight>
                  <a:srgbClr val="F2F2F2"/>
                </a:highlight>
                <a:latin typeface="Courier New"/>
                <a:ea typeface="Courier New"/>
                <a:cs typeface="Courier New"/>
                <a:sym typeface="Courier New"/>
              </a:rPr>
              <a:t>pip install pyspark==3.2.2</a:t>
            </a:r>
            <a:endParaRPr sz="1200">
              <a:solidFill>
                <a:srgbClr val="292929"/>
              </a:solidFill>
              <a:highlight>
                <a:srgbClr val="F2F2F2"/>
              </a:highlight>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200">
              <a:solidFill>
                <a:srgbClr val="292929"/>
              </a:solidFill>
              <a:highlight>
                <a:srgbClr val="F2F2F2"/>
              </a:highlight>
              <a:latin typeface="Courier New"/>
              <a:ea typeface="Courier New"/>
              <a:cs typeface="Courier New"/>
              <a:sym typeface="Courier New"/>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90601e16bf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90601e16bf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Chạy lệnh python3 để vào môi trường làm việc của python</a:t>
            </a:r>
            <a:endParaRPr/>
          </a:p>
          <a:p>
            <a:pPr indent="0" lvl="0" marL="0" rtl="0" algn="l">
              <a:lnSpc>
                <a:spcPct val="100000"/>
              </a:lnSpc>
              <a:spcBef>
                <a:spcPts val="0"/>
              </a:spcBef>
              <a:spcAft>
                <a:spcPts val="0"/>
              </a:spcAft>
              <a:buSzPts val="1400"/>
              <a:buNone/>
            </a:pPr>
            <a:r>
              <a:rPr lang="en"/>
              <a:t>Sau đó thực thi script để tiến hành cài đặt môi trường cho spark session</a:t>
            </a:r>
            <a:endParaRPr/>
          </a:p>
          <a:p>
            <a:pPr indent="0" lvl="0" marL="0" rtl="0" algn="l">
              <a:lnSpc>
                <a:spcPct val="100000"/>
              </a:lnSpc>
              <a:spcBef>
                <a:spcPts val="0"/>
              </a:spcBef>
              <a:spcAft>
                <a:spcPts val="0"/>
              </a:spcAft>
              <a:buSzPts val="1400"/>
              <a:buNone/>
            </a:pPr>
            <a:r>
              <a:t/>
            </a:r>
            <a:endParaRPr/>
          </a:p>
          <a:p>
            <a:pPr indent="-298450" lvl="0" marL="457200" rtl="0" algn="l">
              <a:lnSpc>
                <a:spcPct val="100000"/>
              </a:lnSpc>
              <a:spcBef>
                <a:spcPts val="0"/>
              </a:spcBef>
              <a:spcAft>
                <a:spcPts val="0"/>
              </a:spcAft>
              <a:buClr>
                <a:srgbClr val="292929"/>
              </a:buClr>
              <a:buSzPts val="1100"/>
              <a:buFont typeface="Georgia"/>
              <a:buChar char="●"/>
            </a:pPr>
            <a:r>
              <a:rPr lang="en">
                <a:solidFill>
                  <a:srgbClr val="292929"/>
                </a:solidFill>
                <a:highlight>
                  <a:srgbClr val="FFFFFF"/>
                </a:highlight>
                <a:latin typeface="Georgia"/>
                <a:ea typeface="Georgia"/>
                <a:cs typeface="Georgia"/>
                <a:sym typeface="Georgia"/>
              </a:rPr>
              <a:t>Line # 1   we import SparkSession class from the pyspark.sql module</a:t>
            </a:r>
            <a:endParaRPr>
              <a:solidFill>
                <a:srgbClr val="292929"/>
              </a:solidFill>
              <a:highlight>
                <a:srgbClr val="FFFFFF"/>
              </a:highlight>
              <a:latin typeface="Georgia"/>
              <a:ea typeface="Georgia"/>
              <a:cs typeface="Georgia"/>
              <a:sym typeface="Georgia"/>
            </a:endParaRPr>
          </a:p>
          <a:p>
            <a:pPr indent="-298450" lvl="0" marL="457200" rtl="0" algn="l">
              <a:lnSpc>
                <a:spcPct val="190909"/>
              </a:lnSpc>
              <a:spcBef>
                <a:spcPts val="0"/>
              </a:spcBef>
              <a:spcAft>
                <a:spcPts val="0"/>
              </a:spcAft>
              <a:buClr>
                <a:srgbClr val="292929"/>
              </a:buClr>
              <a:buSzPts val="1100"/>
              <a:buFont typeface="Georgia"/>
              <a:buChar char="●"/>
            </a:pPr>
            <a:r>
              <a:rPr lang="en">
                <a:solidFill>
                  <a:srgbClr val="292929"/>
                </a:solidFill>
                <a:highlight>
                  <a:srgbClr val="FFFFFF"/>
                </a:highlight>
                <a:latin typeface="Georgia"/>
                <a:ea typeface="Georgia"/>
                <a:cs typeface="Georgia"/>
                <a:sym typeface="Georgia"/>
              </a:rPr>
              <a:t>Line # 2 — We specify the dependencies that are required for Spark to work e.g. to allow Spark to interact with AWS (S3 in our case), use Delta Lake core etc</a:t>
            </a:r>
            <a:endParaRPr>
              <a:solidFill>
                <a:srgbClr val="292929"/>
              </a:solidFill>
              <a:highlight>
                <a:srgbClr val="FFFFFF"/>
              </a:highlight>
              <a:latin typeface="Georgia"/>
              <a:ea typeface="Georgia"/>
              <a:cs typeface="Georgia"/>
              <a:sym typeface="Georgia"/>
            </a:endParaRPr>
          </a:p>
          <a:p>
            <a:pPr indent="-298450" lvl="0" marL="457200" rtl="0" algn="l">
              <a:lnSpc>
                <a:spcPct val="190909"/>
              </a:lnSpc>
              <a:spcBef>
                <a:spcPts val="0"/>
              </a:spcBef>
              <a:spcAft>
                <a:spcPts val="0"/>
              </a:spcAft>
              <a:buClr>
                <a:srgbClr val="292929"/>
              </a:buClr>
              <a:buSzPts val="1100"/>
              <a:buFont typeface="Georgia"/>
              <a:buChar char="●"/>
            </a:pPr>
            <a:r>
              <a:rPr lang="en">
                <a:solidFill>
                  <a:srgbClr val="292929"/>
                </a:solidFill>
                <a:highlight>
                  <a:srgbClr val="FFFFFF"/>
                </a:highlight>
                <a:latin typeface="Georgia"/>
                <a:ea typeface="Georgia"/>
                <a:cs typeface="Georgia"/>
                <a:sym typeface="Georgia"/>
              </a:rPr>
              <a:t>Line # 3 — We instantiate SparkSession object which marks as an entry point to use Spark in our script. A lot is happening while creation of the object and you may want to go through Spark documentation to understand the rationale of each but a few key ones are:</a:t>
            </a:r>
            <a:br>
              <a:rPr lang="en">
                <a:solidFill>
                  <a:srgbClr val="292929"/>
                </a:solidFill>
                <a:highlight>
                  <a:srgbClr val="FFFFFF"/>
                </a:highlight>
                <a:latin typeface="Georgia"/>
                <a:ea typeface="Georgia"/>
                <a:cs typeface="Georgia"/>
                <a:sym typeface="Georgia"/>
              </a:rPr>
            </a:br>
            <a:r>
              <a:rPr lang="en">
                <a:solidFill>
                  <a:srgbClr val="292929"/>
                </a:solidFill>
                <a:highlight>
                  <a:srgbClr val="FFFFFF"/>
                </a:highlight>
                <a:latin typeface="Georgia"/>
                <a:ea typeface="Georgia"/>
                <a:cs typeface="Georgia"/>
                <a:sym typeface="Georgia"/>
              </a:rPr>
              <a:t>- spark.sql.extensions: Extending Spark Session object to use Delta Lake capabilities</a:t>
            </a:r>
            <a:br>
              <a:rPr lang="en">
                <a:solidFill>
                  <a:srgbClr val="292929"/>
                </a:solidFill>
                <a:highlight>
                  <a:srgbClr val="FFFFFF"/>
                </a:highlight>
                <a:latin typeface="Georgia"/>
                <a:ea typeface="Georgia"/>
                <a:cs typeface="Georgia"/>
                <a:sym typeface="Georgia"/>
              </a:rPr>
            </a:br>
            <a:r>
              <a:rPr lang="en">
                <a:solidFill>
                  <a:srgbClr val="292929"/>
                </a:solidFill>
                <a:highlight>
                  <a:srgbClr val="FFFFFF"/>
                </a:highlight>
                <a:latin typeface="Georgia"/>
                <a:ea typeface="Georgia"/>
                <a:cs typeface="Georgia"/>
                <a:sym typeface="Georgia"/>
              </a:rPr>
              <a:t>- spark.jars.packages: Comma-separated list of Maven coordinates of jars to include on the driver and executor classpaths</a:t>
            </a:r>
            <a:br>
              <a:rPr lang="en">
                <a:solidFill>
                  <a:srgbClr val="292929"/>
                </a:solidFill>
                <a:highlight>
                  <a:srgbClr val="FFFFFF"/>
                </a:highlight>
                <a:latin typeface="Georgia"/>
                <a:ea typeface="Georgia"/>
                <a:cs typeface="Georgia"/>
                <a:sym typeface="Georgia"/>
              </a:rPr>
            </a:br>
            <a:r>
              <a:rPr lang="en">
                <a:solidFill>
                  <a:srgbClr val="292929"/>
                </a:solidFill>
                <a:highlight>
                  <a:srgbClr val="FFFFFF"/>
                </a:highlight>
                <a:latin typeface="Georgia"/>
                <a:ea typeface="Georgia"/>
                <a:cs typeface="Georgia"/>
                <a:sym typeface="Georgia"/>
              </a:rPr>
              <a:t>- spark.sql.sources.partitionOverwriteMode: Allows better/dynamic writes to partitioned data i.e. don’t delete existing partition and just insert those present in the current dataframe</a:t>
            </a:r>
            <a:endParaRPr>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solidFill>
                <a:srgbClr val="292929"/>
              </a:solidFill>
              <a:highlight>
                <a:srgbClr val="F2F2F2"/>
              </a:highlight>
              <a:latin typeface="Courier New"/>
              <a:ea typeface="Courier New"/>
              <a:cs typeface="Courier New"/>
              <a:sym typeface="Courier New"/>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90601e16bf_0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90601e16b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90601e16bf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90601e16bf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Em đã import sẵn 1 file dữ liệu lấy từ : https://stats.govt.nz/large-datasets/csv-files-for-download/</a:t>
            </a:r>
            <a:endParaRPr>
              <a:solidFill>
                <a:srgbClr val="292929"/>
              </a:solidFill>
              <a:highlight>
                <a:srgbClr val="F2F2F2"/>
              </a:highlight>
              <a:latin typeface="Courier New"/>
              <a:ea typeface="Courier New"/>
              <a:cs typeface="Courier New"/>
              <a:sym typeface="Courier New"/>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90601e16bf_0_1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190601e16bf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Đọc file csv với header bằng lệnh: df = spark.read.option("recursiveFileLookup", "true").option("header","true").csv("s3://delta-lake-ute/machine-readable-business-employment-data-mar-2022-quarter.csv")</a:t>
            </a:r>
            <a:endParaRPr/>
          </a:p>
          <a:p>
            <a:pPr indent="0" lvl="0" marL="0" rtl="0" algn="l">
              <a:lnSpc>
                <a:spcPct val="100000"/>
              </a:lnSpc>
              <a:spcBef>
                <a:spcPts val="0"/>
              </a:spcBef>
              <a:spcAft>
                <a:spcPts val="0"/>
              </a:spcAft>
              <a:buSzPts val="1400"/>
              <a:buNone/>
            </a:pPr>
            <a:r>
              <a:rPr lang="en"/>
              <a:t>Sau đó thực hiện tạo một view tạm và thực hiện câu truy vấn: spark.sql("select Series_title_2,count(*) as count from employment_tbl group by Series_title_2 order by 2 desc").show(truncate=False) mục đích của câu lệnh này là lấy ra các tile và đếm số lượng của nhân viên trong title đó từ file csv</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90601e16bf_0_1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90601e16bf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Sử dụng các câu lệnh sau bằng spark và delta lake:  </a:t>
            </a:r>
            <a:endParaRPr/>
          </a:p>
          <a:p>
            <a:pPr indent="0" lvl="0" marL="0" rtl="0" algn="l">
              <a:lnSpc>
                <a:spcPct val="100000"/>
              </a:lnSpc>
              <a:spcBef>
                <a:spcPts val="0"/>
              </a:spcBef>
              <a:spcAft>
                <a:spcPts val="0"/>
              </a:spcAft>
              <a:buSzPts val="1400"/>
              <a:buNone/>
            </a:pPr>
            <a:r>
              <a:rPr lang="en"/>
              <a:t>Tạo data frame</a:t>
            </a:r>
            <a:endParaRPr/>
          </a:p>
          <a:p>
            <a:pPr indent="0" lvl="0" marL="0" rtl="0" algn="l">
              <a:lnSpc>
                <a:spcPct val="100000"/>
              </a:lnSpc>
              <a:spcBef>
                <a:spcPts val="0"/>
              </a:spcBef>
              <a:spcAft>
                <a:spcPts val="0"/>
              </a:spcAft>
              <a:buSzPts val="1100"/>
              <a:buNone/>
            </a:pPr>
            <a:r>
              <a:rPr lang="en"/>
              <a:t>df_groupby = spark.sql("select Series_title_2,count(*) as count from employment_tbl group by Series_title_2 order by 2 desc")</a:t>
            </a:r>
            <a:endParaRPr/>
          </a:p>
          <a:p>
            <a:pPr indent="0" lvl="0" marL="0" rtl="0" algn="l">
              <a:lnSpc>
                <a:spcPct val="100000"/>
              </a:lnSpc>
              <a:spcBef>
                <a:spcPts val="0"/>
              </a:spcBef>
              <a:spcAft>
                <a:spcPts val="0"/>
              </a:spcAft>
              <a:buSzPts val="1100"/>
              <a:buNone/>
            </a:pPr>
            <a:r>
              <a:rPr lang="en"/>
              <a:t>Lưu data frame dưới dạng delta format</a:t>
            </a:r>
            <a:endParaRPr/>
          </a:p>
          <a:p>
            <a:pPr indent="0" lvl="0" marL="0" rtl="0" algn="l">
              <a:lnSpc>
                <a:spcPct val="100000"/>
              </a:lnSpc>
              <a:spcBef>
                <a:spcPts val="0"/>
              </a:spcBef>
              <a:spcAft>
                <a:spcPts val="0"/>
              </a:spcAft>
              <a:buSzPts val="1100"/>
              <a:buNone/>
            </a:pPr>
            <a:r>
              <a:rPr lang="en"/>
              <a:t>df_groupby.write.format("delta").save("s3://delta-lake-ute/sample_data/")</a:t>
            </a:r>
            <a:endParaRPr/>
          </a:p>
          <a:p>
            <a:pPr indent="0" lvl="0" marL="0" rtl="0" algn="l">
              <a:lnSpc>
                <a:spcPct val="100000"/>
              </a:lnSpc>
              <a:spcBef>
                <a:spcPts val="0"/>
              </a:spcBef>
              <a:spcAft>
                <a:spcPts val="0"/>
              </a:spcAft>
              <a:buSzPts val="1100"/>
              <a:buNone/>
            </a:pPr>
            <a:r>
              <a:rPr lang="en"/>
              <a:t>Đọc data </a:t>
            </a:r>
            <a:r>
              <a:rPr lang="en">
                <a:solidFill>
                  <a:schemeClr val="dk1"/>
                </a:solidFill>
              </a:rPr>
              <a:t>delta</a:t>
            </a:r>
            <a:r>
              <a:rPr lang="en"/>
              <a:t> format </a:t>
            </a:r>
            <a:endParaRPr/>
          </a:p>
          <a:p>
            <a:pPr indent="0" lvl="0" marL="0" rtl="0" algn="l">
              <a:lnSpc>
                <a:spcPct val="100000"/>
              </a:lnSpc>
              <a:spcBef>
                <a:spcPts val="0"/>
              </a:spcBef>
              <a:spcAft>
                <a:spcPts val="0"/>
              </a:spcAft>
              <a:buSzPts val="1100"/>
              <a:buNone/>
            </a:pPr>
            <a:r>
              <a:rPr lang="en"/>
              <a:t>df = spark.read.format("delta").load("s3://delta-lake-ute/sample_data/")</a:t>
            </a:r>
            <a:endParaRPr/>
          </a:p>
          <a:p>
            <a:pPr indent="0" lvl="0" marL="0" rtl="0" algn="l">
              <a:lnSpc>
                <a:spcPct val="100000"/>
              </a:lnSpc>
              <a:spcBef>
                <a:spcPts val="0"/>
              </a:spcBef>
              <a:spcAft>
                <a:spcPts val="0"/>
              </a:spcAft>
              <a:buSzPts val="1100"/>
              <a:buNone/>
            </a:pPr>
            <a:r>
              <a:rPr lang="en"/>
              <a:t>Show ra data đã đọc </a:t>
            </a:r>
            <a:endParaRPr/>
          </a:p>
          <a:p>
            <a:pPr indent="0" lvl="0" marL="0" rtl="0" algn="l">
              <a:lnSpc>
                <a:spcPct val="100000"/>
              </a:lnSpc>
              <a:spcBef>
                <a:spcPts val="0"/>
              </a:spcBef>
              <a:spcAft>
                <a:spcPts val="0"/>
              </a:spcAft>
              <a:buSzPts val="1100"/>
              <a:buNone/>
            </a:pPr>
            <a:r>
              <a:rPr lang="en"/>
              <a:t>df.show()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Kiểm tra S3 ta thấy file có phần mở rộng là panquet đó là dạng file của delta làm việc </a:t>
            </a:r>
            <a:endParaRPr/>
          </a:p>
          <a:p>
            <a:pPr indent="0" lvl="0" marL="0" rtl="0" algn="l">
              <a:lnSpc>
                <a:spcPct val="100000"/>
              </a:lnSpc>
              <a:spcBef>
                <a:spcPts val="0"/>
              </a:spcBef>
              <a:spcAft>
                <a:spcPts val="0"/>
              </a:spcAft>
              <a:buSzPts val="1100"/>
              <a:buNone/>
            </a:pPr>
            <a:r>
              <a:rPr lang="en"/>
              <a:t>Dạng file này sẽ cho tốc độ truy vấn nhanh gấp nhiều lần csv</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90601e16bf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90601e16bf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70d7d6e12a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70d7d6e12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90601e16bf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90601e16bf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Tạo 2 bucket S3:</a:t>
            </a:r>
            <a:endParaRPr/>
          </a:p>
          <a:p>
            <a:pPr indent="0" lvl="0" marL="0" rtl="0" algn="l">
              <a:lnSpc>
                <a:spcPct val="100000"/>
              </a:lnSpc>
              <a:spcBef>
                <a:spcPts val="0"/>
              </a:spcBef>
              <a:spcAft>
                <a:spcPts val="0"/>
              </a:spcAft>
              <a:buSzPts val="1400"/>
              <a:buNone/>
            </a:pPr>
            <a:br>
              <a:rPr lang="en"/>
            </a:br>
            <a:r>
              <a:rPr lang="en"/>
              <a:t>Ute-delta-lake: dùng để lưu dữ liệu khi làm việc</a:t>
            </a:r>
            <a:endParaRPr/>
          </a:p>
          <a:p>
            <a:pPr indent="0" lvl="0" marL="0" rtl="0" algn="l">
              <a:lnSpc>
                <a:spcPct val="100000"/>
              </a:lnSpc>
              <a:spcBef>
                <a:spcPts val="0"/>
              </a:spcBef>
              <a:spcAft>
                <a:spcPts val="0"/>
              </a:spcAft>
              <a:buSzPts val="1400"/>
              <a:buNone/>
            </a:pPr>
            <a:r>
              <a:rPr lang="en"/>
              <a:t>Ute-erm-boostrap: dùng để lưu file cho việc bootstrap của emr service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Tạo 1 file với tên là deltajarinstall.sh với nội dung:</a:t>
            </a:r>
            <a:endParaRPr/>
          </a:p>
          <a:p>
            <a:pPr indent="0" lvl="0" marL="0" rtl="0" algn="l">
              <a:lnSpc>
                <a:spcPct val="100000"/>
              </a:lnSpc>
              <a:spcBef>
                <a:spcPts val="0"/>
              </a:spcBef>
              <a:spcAft>
                <a:spcPts val="0"/>
              </a:spcAft>
              <a:buSzPts val="1400"/>
              <a:buNone/>
            </a:pPr>
            <a:r>
              <a:rPr lang="en"/>
              <a:t>#!/bin/bash</a:t>
            </a:r>
            <a:endParaRPr/>
          </a:p>
          <a:p>
            <a:pPr indent="0" lvl="0" marL="0" rtl="0" algn="l">
              <a:lnSpc>
                <a:spcPct val="100000"/>
              </a:lnSpc>
              <a:spcBef>
                <a:spcPts val="0"/>
              </a:spcBef>
              <a:spcAft>
                <a:spcPts val="0"/>
              </a:spcAft>
              <a:buSzPts val="1400"/>
              <a:buNone/>
            </a:pPr>
            <a:r>
              <a:rPr lang="en"/>
              <a:t>sudo curl -O --output-dir /usr/lib/spark/jars/  https://repo1.maven.org/maven2/io/delta/delta-core_2.12/2.0.0/delta-core_2.12-2.0.0.jar</a:t>
            </a:r>
            <a:endParaRPr/>
          </a:p>
          <a:p>
            <a:pPr indent="0" lvl="0" marL="0" rtl="0" algn="l">
              <a:lnSpc>
                <a:spcPct val="100000"/>
              </a:lnSpc>
              <a:spcBef>
                <a:spcPts val="0"/>
              </a:spcBef>
              <a:spcAft>
                <a:spcPts val="0"/>
              </a:spcAft>
              <a:buSzPts val="1400"/>
              <a:buNone/>
            </a:pPr>
            <a:r>
              <a:rPr lang="en"/>
              <a:t>sudo curl -O --output-dir /usr/lib/spark/jars/  https://repo1.maven.org/maven2/io/delta/delta-storage/2.0.0/delta-storage-2.0.0.jar</a:t>
            </a:r>
            <a:endParaRPr/>
          </a:p>
          <a:p>
            <a:pPr indent="0" lvl="0" marL="0" rtl="0" algn="l">
              <a:lnSpc>
                <a:spcPct val="100000"/>
              </a:lnSpc>
              <a:spcBef>
                <a:spcPts val="0"/>
              </a:spcBef>
              <a:spcAft>
                <a:spcPts val="0"/>
              </a:spcAft>
              <a:buClr>
                <a:schemeClr val="dk1"/>
              </a:buClr>
              <a:buSzPts val="1100"/>
              <a:buFont typeface="Arial"/>
              <a:buNone/>
            </a:pPr>
            <a:r>
              <a:rPr lang="en"/>
              <a:t>sudo python3 -m pip install delta-spark==2.0.0</a:t>
            </a:r>
            <a:endParaRPr/>
          </a:p>
          <a:p>
            <a:pPr indent="0" lvl="0" marL="0" rtl="0" algn="l">
              <a:lnSpc>
                <a:spcPct val="100000"/>
              </a:lnSpc>
              <a:spcBef>
                <a:spcPts val="0"/>
              </a:spcBef>
              <a:spcAft>
                <a:spcPts val="0"/>
              </a:spcAft>
              <a:buSzPts val="1400"/>
              <a:buNone/>
            </a:pPr>
            <a:r>
              <a:rPr lang="en"/>
              <a:t>Và lưu vào bucket bootstrap</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90601e16bf_0_2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90601e16bf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Ở dịch vụ cloud shell nhập lệnh sau để tạo emr install với pyspark core là delta lake:</a:t>
            </a:r>
            <a:endParaRPr/>
          </a:p>
          <a:p>
            <a:pPr indent="0" lvl="0" marL="0" rtl="0" algn="l">
              <a:lnSpc>
                <a:spcPct val="100000"/>
              </a:lnSpc>
              <a:spcBef>
                <a:spcPts val="0"/>
              </a:spcBef>
              <a:spcAft>
                <a:spcPts val="0"/>
              </a:spcAft>
              <a:buClr>
                <a:schemeClr val="dk1"/>
              </a:buClr>
              <a:buSzPts val="1100"/>
              <a:buFont typeface="Arial"/>
              <a:buNone/>
            </a:pPr>
            <a:r>
              <a:rPr lang="en"/>
              <a:t>aws emr create-cluster \</a:t>
            </a:r>
            <a:endParaRPr/>
          </a:p>
          <a:p>
            <a:pPr indent="0" lvl="0" marL="0" rtl="0" algn="l">
              <a:lnSpc>
                <a:spcPct val="100000"/>
              </a:lnSpc>
              <a:spcBef>
                <a:spcPts val="0"/>
              </a:spcBef>
              <a:spcAft>
                <a:spcPts val="0"/>
              </a:spcAft>
              <a:buClr>
                <a:schemeClr val="dk1"/>
              </a:buClr>
              <a:buSzPts val="1100"/>
              <a:buFont typeface="Arial"/>
              <a:buNone/>
            </a:pPr>
            <a:r>
              <a:rPr lang="en"/>
              <a:t>--name "emr-delta-lake-blog" \</a:t>
            </a:r>
            <a:endParaRPr/>
          </a:p>
          <a:p>
            <a:pPr indent="0" lvl="0" marL="0" rtl="0" algn="l">
              <a:lnSpc>
                <a:spcPct val="100000"/>
              </a:lnSpc>
              <a:spcBef>
                <a:spcPts val="0"/>
              </a:spcBef>
              <a:spcAft>
                <a:spcPts val="0"/>
              </a:spcAft>
              <a:buClr>
                <a:schemeClr val="dk1"/>
              </a:buClr>
              <a:buSzPts val="1100"/>
              <a:buFont typeface="Arial"/>
              <a:buNone/>
            </a:pPr>
            <a:r>
              <a:rPr lang="en"/>
              <a:t>--release-label emr-6.7.0 \</a:t>
            </a:r>
            <a:endParaRPr/>
          </a:p>
          <a:p>
            <a:pPr indent="0" lvl="0" marL="0" rtl="0" algn="l">
              <a:lnSpc>
                <a:spcPct val="100000"/>
              </a:lnSpc>
              <a:spcBef>
                <a:spcPts val="0"/>
              </a:spcBef>
              <a:spcAft>
                <a:spcPts val="0"/>
              </a:spcAft>
              <a:buClr>
                <a:schemeClr val="dk1"/>
              </a:buClr>
              <a:buSzPts val="1100"/>
              <a:buFont typeface="Arial"/>
              <a:buNone/>
            </a:pPr>
            <a:r>
              <a:rPr lang="en"/>
              <a:t>--applications Name=Hadoop Name=Hive Name=Livy Name=Spark Name=JupyterEnterpriseGateway \</a:t>
            </a:r>
            <a:endParaRPr/>
          </a:p>
          <a:p>
            <a:pPr indent="0" lvl="0" marL="0" rtl="0" algn="l">
              <a:lnSpc>
                <a:spcPct val="100000"/>
              </a:lnSpc>
              <a:spcBef>
                <a:spcPts val="0"/>
              </a:spcBef>
              <a:spcAft>
                <a:spcPts val="0"/>
              </a:spcAft>
              <a:buClr>
                <a:schemeClr val="dk1"/>
              </a:buClr>
              <a:buSzPts val="1100"/>
              <a:buFont typeface="Arial"/>
              <a:buNone/>
            </a:pPr>
            <a:r>
              <a:rPr lang="en"/>
              <a:t>--instance-type m5.xlarge \</a:t>
            </a:r>
            <a:endParaRPr/>
          </a:p>
          <a:p>
            <a:pPr indent="0" lvl="0" marL="0" rtl="0" algn="l">
              <a:lnSpc>
                <a:spcPct val="100000"/>
              </a:lnSpc>
              <a:spcBef>
                <a:spcPts val="0"/>
              </a:spcBef>
              <a:spcAft>
                <a:spcPts val="0"/>
              </a:spcAft>
              <a:buClr>
                <a:schemeClr val="dk1"/>
              </a:buClr>
              <a:buSzPts val="1100"/>
              <a:buFont typeface="Arial"/>
              <a:buNone/>
            </a:pPr>
            <a:r>
              <a:rPr lang="en"/>
              <a:t>--instance-count 1 \</a:t>
            </a:r>
            <a:endParaRPr/>
          </a:p>
          <a:p>
            <a:pPr indent="0" lvl="0" marL="0" rtl="0" algn="l">
              <a:lnSpc>
                <a:spcPct val="100000"/>
              </a:lnSpc>
              <a:spcBef>
                <a:spcPts val="0"/>
              </a:spcBef>
              <a:spcAft>
                <a:spcPts val="0"/>
              </a:spcAft>
              <a:buClr>
                <a:schemeClr val="dk1"/>
              </a:buClr>
              <a:buSzPts val="1100"/>
              <a:buFont typeface="Arial"/>
              <a:buNone/>
            </a:pPr>
            <a:r>
              <a:rPr lang="en"/>
              <a:t>--ec2-attributes SubnetId='subnet-0017deaed524d4e72' \</a:t>
            </a:r>
            <a:endParaRPr/>
          </a:p>
          <a:p>
            <a:pPr indent="0" lvl="0" marL="0" rtl="0" algn="l">
              <a:lnSpc>
                <a:spcPct val="100000"/>
              </a:lnSpc>
              <a:spcBef>
                <a:spcPts val="0"/>
              </a:spcBef>
              <a:spcAft>
                <a:spcPts val="0"/>
              </a:spcAft>
              <a:buClr>
                <a:schemeClr val="dk1"/>
              </a:buClr>
              <a:buSzPts val="1100"/>
              <a:buFont typeface="Arial"/>
              <a:buNone/>
            </a:pPr>
            <a:r>
              <a:rPr lang="en"/>
              <a:t>--use-default-roles \</a:t>
            </a:r>
            <a:endParaRPr/>
          </a:p>
          <a:p>
            <a:pPr indent="0" lvl="0" marL="0" rtl="0" algn="l">
              <a:lnSpc>
                <a:spcPct val="100000"/>
              </a:lnSpc>
              <a:spcBef>
                <a:spcPts val="0"/>
              </a:spcBef>
              <a:spcAft>
                <a:spcPts val="0"/>
              </a:spcAft>
              <a:buClr>
                <a:schemeClr val="dk1"/>
              </a:buClr>
              <a:buSzPts val="1100"/>
              <a:buFont typeface="Arial"/>
              <a:buNone/>
            </a:pPr>
            <a:r>
              <a:rPr lang="en"/>
              <a:t>--bootstrap-actions Path="s3://ute-erm-boostrap/deltajarinstall.sh"</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90601e16bf_0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190601e16bf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Ở giao diện create emr instance chọn advanced options và các sofware như hình</a:t>
            </a:r>
            <a:endParaRPr/>
          </a:p>
          <a:p>
            <a:pPr indent="0" lvl="0" marL="0" rtl="0" algn="l">
              <a:lnSpc>
                <a:spcPct val="100000"/>
              </a:lnSpc>
              <a:spcBef>
                <a:spcPts val="0"/>
              </a:spcBef>
              <a:spcAft>
                <a:spcPts val="0"/>
              </a:spcAft>
              <a:buSzPts val="1400"/>
              <a:buNone/>
            </a:pPr>
            <a:r>
              <a:rPr lang="en"/>
              <a:t>Tùy thuộc vào yêu cầu sử dụng mà chọn số lượn cluster khác</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0601e16bf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90601e16bf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Tùy thuộc vào yêu cầu sử dụng mà chọn số lượng cluster khác</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90601e16bf_0_2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90601e16bf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Ở Bootstrap actions chọn custom action và bấm configure and add </a:t>
            </a:r>
            <a:endParaRPr/>
          </a:p>
          <a:p>
            <a:pPr indent="0" lvl="0" marL="0" rtl="0" algn="l">
              <a:lnSpc>
                <a:spcPct val="100000"/>
              </a:lnSpc>
              <a:spcBef>
                <a:spcPts val="0"/>
              </a:spcBef>
              <a:spcAft>
                <a:spcPts val="0"/>
              </a:spcAft>
              <a:buSzPts val="1400"/>
              <a:buNone/>
            </a:pPr>
            <a:r>
              <a:rPr lang="en"/>
              <a:t>Ở mục script location chọn vị trí ở file </a:t>
            </a:r>
            <a:r>
              <a:rPr lang="en">
                <a:solidFill>
                  <a:schemeClr val="dk1"/>
                </a:solidFill>
              </a:rPr>
              <a:t>deltajarinstall.sh đã lưu ở bootstrap S3 ở bước 1.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Sau đó bấm add.</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90601e16bf_0_2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90601e16b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Bấm create để tạo cluster mới</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90601e16bf_0_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90601e16b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Ở mục instance trong dịch vụ emr chờ đến khi hiện lên status watiting sẽ thực hiện bước tiếp theo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90601e16bf_0_2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90601e16b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Tạo noteBook để sử dụng emr instace:</a:t>
            </a:r>
            <a:endParaRPr/>
          </a:p>
          <a:p>
            <a:pPr indent="0" lvl="0" marL="0" rtl="0" algn="l">
              <a:spcBef>
                <a:spcPts val="0"/>
              </a:spcBef>
              <a:spcAft>
                <a:spcPts val="0"/>
              </a:spcAft>
              <a:buNone/>
            </a:pPr>
            <a:r>
              <a:rPr lang="en"/>
              <a:t>Dưới cluster bấm chọn tab notebooks</a:t>
            </a:r>
            <a:endParaRPr/>
          </a:p>
          <a:p>
            <a:pPr indent="0" lvl="0" marL="0" rtl="0" algn="l">
              <a:spcBef>
                <a:spcPts val="0"/>
              </a:spcBef>
              <a:spcAft>
                <a:spcPts val="0"/>
              </a:spcAft>
              <a:buNone/>
            </a:pPr>
            <a:r>
              <a:rPr lang="en"/>
              <a:t>Tiến hành tạo notebook ở mục cluster* bấm choose và chọn emr instance vừa tạo ở bước 2.</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90601e16bf_0_2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90601e16b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Chọn service role là LabRole và bấm Create notebook</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90601e16bf_0_2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90601e16b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Chọn phần NoteBook PySpark để sử dụng PySpark Kernel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https://learn.microsoft.com/vi-vn/Azure/synapse-analytics/spark/apache-spark-what-is-delta-lake</a:t>
            </a:r>
            <a:endParaRPr/>
          </a:p>
          <a:p>
            <a:pPr indent="0" lvl="0" marL="0" rtl="0" algn="l">
              <a:lnSpc>
                <a:spcPct val="100000"/>
              </a:lnSpc>
              <a:spcBef>
                <a:spcPts val="0"/>
              </a:spcBef>
              <a:spcAft>
                <a:spcPts val="0"/>
              </a:spcAft>
              <a:buSzPts val="1400"/>
              <a:buNone/>
            </a:pPr>
            <a:r>
              <a:rPr lang="en" u="sng">
                <a:solidFill>
                  <a:schemeClr val="hlink"/>
                </a:solidFill>
                <a:hlinkClick r:id="rId3"/>
              </a:rPr>
              <a:t>https://www.linkedin.com/pulse/delta-lake-ashish-kumar/</a:t>
            </a:r>
            <a:endParaRPr/>
          </a:p>
          <a:p>
            <a:pPr indent="0" lvl="0" marL="0" rtl="0" algn="l">
              <a:lnSpc>
                <a:spcPct val="100000"/>
              </a:lnSpc>
              <a:spcBef>
                <a:spcPts val="0"/>
              </a:spcBef>
              <a:spcAft>
                <a:spcPts val="0"/>
              </a:spcAft>
              <a:buSzPts val="1400"/>
              <a:buNone/>
            </a:pPr>
            <a:r>
              <a:rPr lang="en" sz="1300">
                <a:solidFill>
                  <a:schemeClr val="dk1"/>
                </a:solidFill>
                <a:latin typeface="Times New Roman"/>
                <a:ea typeface="Times New Roman"/>
                <a:cs typeface="Times New Roman"/>
                <a:sym typeface="Times New Roman"/>
              </a:rPr>
              <a:t>Delta Lake là một dự án mã nguồn mở do Databricks đưa ra. Delta Lake thuộc Transaction Layer nằm trên đỉnh storage layer của data lake để nhận dữ liệu đáng tin cậy trong các hồ dữ liệu đám mây như Amazon S3 và ADLS Gen2 . Delta Lake đảm bảo dữ liệu nhất quán, đáng tin cậy với các giao dịch ACID, lập phiên bản dữ liệu tích hợp và kiểm soát để đọc và ghi đồng thời. Nó còn cho phép tái tạo báo cáo dễ dàng và đáng tin cậy.</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90601e16bf_0_2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90601e16b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Cài đặt chạy apache spark với delta core</a:t>
            </a:r>
            <a:endParaRPr/>
          </a:p>
          <a:p>
            <a:pPr indent="0" lvl="0" marL="0" rtl="0" algn="l">
              <a:spcBef>
                <a:spcPts val="0"/>
              </a:spcBef>
              <a:spcAft>
                <a:spcPts val="0"/>
              </a:spcAft>
              <a:buNone/>
            </a:pPr>
            <a:r>
              <a:rPr lang="en"/>
              <a:t>Sau đó import thư viện dùng để chạy các lệnh truy vấn delta</a:t>
            </a:r>
            <a:endParaRPr/>
          </a:p>
          <a:p>
            <a:pPr indent="0" lvl="0" marL="0" rtl="0" algn="l">
              <a:spcBef>
                <a:spcPts val="0"/>
              </a:spcBef>
              <a:spcAft>
                <a:spcPts val="0"/>
              </a:spcAft>
              <a:buNone/>
            </a:pPr>
            <a:r>
              <a:rPr lang="en" sz="1050">
                <a:solidFill>
                  <a:srgbClr val="333333"/>
                </a:solidFill>
                <a:latin typeface="Courier New"/>
                <a:ea typeface="Courier New"/>
                <a:cs typeface="Courier New"/>
                <a:sym typeface="Courier New"/>
              </a:rPr>
              <a:t>%%configure -f</a:t>
            </a:r>
            <a:endParaRPr sz="105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5F6364"/>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333333"/>
                </a:solidFill>
                <a:latin typeface="Courier New"/>
                <a:ea typeface="Courier New"/>
                <a:cs typeface="Courier New"/>
                <a:sym typeface="Courier New"/>
              </a:rPr>
              <a:t>  </a:t>
            </a:r>
            <a:r>
              <a:rPr lang="en" sz="1050">
                <a:solidFill>
                  <a:srgbClr val="2F9C0A"/>
                </a:solidFill>
                <a:latin typeface="Courier New"/>
                <a:ea typeface="Courier New"/>
                <a:cs typeface="Courier New"/>
                <a:sym typeface="Courier New"/>
              </a:rPr>
              <a:t>"conf"</a:t>
            </a:r>
            <a:r>
              <a:rPr lang="en" sz="1050">
                <a:solidFill>
                  <a:srgbClr val="1990B8"/>
                </a:solidFill>
                <a:latin typeface="Courier New"/>
                <a:ea typeface="Courier New"/>
                <a:cs typeface="Courier New"/>
                <a:sym typeface="Courier New"/>
              </a:rPr>
              <a:t>:</a:t>
            </a:r>
            <a:r>
              <a:rPr lang="en" sz="1050">
                <a:solidFill>
                  <a:srgbClr val="333333"/>
                </a:solidFill>
                <a:latin typeface="Courier New"/>
                <a:ea typeface="Courier New"/>
                <a:cs typeface="Courier New"/>
                <a:sym typeface="Courier New"/>
              </a:rPr>
              <a:t> </a:t>
            </a:r>
            <a:r>
              <a:rPr lang="en" sz="1050">
                <a:solidFill>
                  <a:srgbClr val="5F6364"/>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333333"/>
                </a:solidFill>
                <a:latin typeface="Courier New"/>
                <a:ea typeface="Courier New"/>
                <a:cs typeface="Courier New"/>
                <a:sym typeface="Courier New"/>
              </a:rPr>
              <a:t>    </a:t>
            </a:r>
            <a:r>
              <a:rPr lang="en" sz="1050">
                <a:solidFill>
                  <a:srgbClr val="2F9C0A"/>
                </a:solidFill>
                <a:latin typeface="Courier New"/>
                <a:ea typeface="Courier New"/>
                <a:cs typeface="Courier New"/>
                <a:sym typeface="Courier New"/>
              </a:rPr>
              <a:t>"spark.sql.extensions"</a:t>
            </a:r>
            <a:r>
              <a:rPr lang="en" sz="1050">
                <a:solidFill>
                  <a:srgbClr val="1990B8"/>
                </a:solidFill>
                <a:latin typeface="Courier New"/>
                <a:ea typeface="Courier New"/>
                <a:cs typeface="Courier New"/>
                <a:sym typeface="Courier New"/>
              </a:rPr>
              <a:t>:</a:t>
            </a:r>
            <a:r>
              <a:rPr lang="en" sz="1050">
                <a:solidFill>
                  <a:srgbClr val="333333"/>
                </a:solidFill>
                <a:latin typeface="Courier New"/>
                <a:ea typeface="Courier New"/>
                <a:cs typeface="Courier New"/>
                <a:sym typeface="Courier New"/>
              </a:rPr>
              <a:t> </a:t>
            </a:r>
            <a:r>
              <a:rPr lang="en" sz="1050">
                <a:solidFill>
                  <a:srgbClr val="2F9C0A"/>
                </a:solidFill>
                <a:latin typeface="Courier New"/>
                <a:ea typeface="Courier New"/>
                <a:cs typeface="Courier New"/>
                <a:sym typeface="Courier New"/>
              </a:rPr>
              <a:t>"io.delta.sql.DeltaSparkSessionExtension"</a:t>
            </a:r>
            <a:r>
              <a:rPr lang="en" sz="1050">
                <a:solidFill>
                  <a:srgbClr val="333333"/>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333333"/>
                </a:solidFill>
                <a:latin typeface="Courier New"/>
                <a:ea typeface="Courier New"/>
                <a:cs typeface="Courier New"/>
                <a:sym typeface="Courier New"/>
              </a:rPr>
              <a:t>    </a:t>
            </a:r>
            <a:r>
              <a:rPr lang="en" sz="1050">
                <a:solidFill>
                  <a:srgbClr val="2F9C0A"/>
                </a:solidFill>
                <a:latin typeface="Courier New"/>
                <a:ea typeface="Courier New"/>
                <a:cs typeface="Courier New"/>
                <a:sym typeface="Courier New"/>
              </a:rPr>
              <a:t>"spark.sql.catalog.spark_catalog"</a:t>
            </a:r>
            <a:r>
              <a:rPr lang="en" sz="1050">
                <a:solidFill>
                  <a:srgbClr val="1990B8"/>
                </a:solidFill>
                <a:latin typeface="Courier New"/>
                <a:ea typeface="Courier New"/>
                <a:cs typeface="Courier New"/>
                <a:sym typeface="Courier New"/>
              </a:rPr>
              <a:t>:</a:t>
            </a:r>
            <a:r>
              <a:rPr lang="en" sz="1050">
                <a:solidFill>
                  <a:srgbClr val="333333"/>
                </a:solidFill>
                <a:latin typeface="Courier New"/>
                <a:ea typeface="Courier New"/>
                <a:cs typeface="Courier New"/>
                <a:sym typeface="Courier New"/>
              </a:rPr>
              <a:t> </a:t>
            </a:r>
            <a:r>
              <a:rPr lang="en" sz="1050">
                <a:solidFill>
                  <a:srgbClr val="2F9C0A"/>
                </a:solidFill>
                <a:latin typeface="Courier New"/>
                <a:ea typeface="Courier New"/>
                <a:cs typeface="Courier New"/>
                <a:sym typeface="Courier New"/>
              </a:rPr>
              <a:t>"org.apache.spark.sql.delta.catalog.DeltaCatalog"</a:t>
            </a:r>
            <a:endParaRPr sz="105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333333"/>
                </a:solidFill>
                <a:latin typeface="Courier New"/>
                <a:ea typeface="Courier New"/>
                <a:cs typeface="Courier New"/>
                <a:sym typeface="Courier New"/>
              </a:rPr>
              <a:t>  </a:t>
            </a:r>
            <a:r>
              <a:rPr lang="en" sz="1050">
                <a:solidFill>
                  <a:srgbClr val="5F6364"/>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5F6364"/>
                </a:solidFill>
                <a:latin typeface="Courier New"/>
                <a:ea typeface="Courier New"/>
                <a:cs typeface="Courier New"/>
                <a:sym typeface="Courier New"/>
              </a:rPr>
              <a:t>}</a:t>
            </a:r>
            <a:endParaRPr sz="1050">
              <a:solidFill>
                <a:srgbClr val="5F6364"/>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333333"/>
                </a:solidFill>
                <a:latin typeface="Courier New"/>
                <a:ea typeface="Courier New"/>
                <a:cs typeface="Courier New"/>
                <a:sym typeface="Courier New"/>
              </a:rPr>
              <a:t>from delta.tables </a:t>
            </a:r>
            <a:r>
              <a:rPr lang="en" sz="1050">
                <a:solidFill>
                  <a:srgbClr val="2F9C0A"/>
                </a:solidFill>
                <a:latin typeface="Courier New"/>
                <a:ea typeface="Courier New"/>
                <a:cs typeface="Courier New"/>
                <a:sym typeface="Courier New"/>
              </a:rPr>
              <a:t>import</a:t>
            </a:r>
            <a:r>
              <a:rPr lang="en" sz="1050">
                <a:solidFill>
                  <a:srgbClr val="333333"/>
                </a:solidFill>
                <a:latin typeface="Courier New"/>
                <a:ea typeface="Courier New"/>
                <a:cs typeface="Courier New"/>
                <a:sym typeface="Courier New"/>
              </a:rPr>
              <a:t> *</a:t>
            </a:r>
            <a:endParaRPr sz="105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333333"/>
                </a:solidFill>
                <a:latin typeface="Courier New"/>
                <a:ea typeface="Courier New"/>
                <a:cs typeface="Courier New"/>
                <a:sym typeface="Courier New"/>
              </a:rPr>
              <a:t>from pyspark.sql.functions </a:t>
            </a:r>
            <a:r>
              <a:rPr lang="en" sz="1050">
                <a:solidFill>
                  <a:srgbClr val="2F9C0A"/>
                </a:solidFill>
                <a:latin typeface="Courier New"/>
                <a:ea typeface="Courier New"/>
                <a:cs typeface="Courier New"/>
                <a:sym typeface="Courier New"/>
              </a:rPr>
              <a:t>import</a:t>
            </a:r>
            <a:r>
              <a:rPr lang="en" sz="1050">
                <a:solidFill>
                  <a:srgbClr val="333333"/>
                </a:solidFill>
                <a:latin typeface="Courier New"/>
                <a:ea typeface="Courier New"/>
                <a:cs typeface="Courier New"/>
                <a:sym typeface="Courier New"/>
              </a:rPr>
              <a:t> *</a:t>
            </a:r>
            <a:endParaRPr sz="1050">
              <a:solidFill>
                <a:srgbClr val="5F6364"/>
              </a:solidFill>
              <a:latin typeface="Courier New"/>
              <a:ea typeface="Courier New"/>
              <a:cs typeface="Courier New"/>
              <a:sym typeface="Courier New"/>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90601e16bf_0_2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90601e16b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rPr>
              <a:t>Sử dụng bucket được public của aws(</a:t>
            </a:r>
            <a:r>
              <a:rPr lang="en" sz="1050">
                <a:solidFill>
                  <a:srgbClr val="0972D3"/>
                </a:solidFill>
                <a:uFill>
                  <a:noFill/>
                </a:uFill>
                <a:hlinkClick r:id="rId2">
                  <a:extLst>
                    <a:ext uri="{A12FA001-AC4F-418D-AE19-62706E023703}">
                      <ahyp:hlinkClr val="tx"/>
                    </a:ext>
                  </a:extLst>
                </a:hlinkClick>
              </a:rPr>
              <a:t>Amazon Product Reviews Dataset</a:t>
            </a:r>
            <a:r>
              <a:rPr lang="en" sz="1050">
                <a:solidFill>
                  <a:srgbClr val="333333"/>
                </a:solidFill>
              </a:rPr>
              <a:t>) để đọc và viết data delta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90601e16bf_0_3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90601e16bf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deltaPath là vị trí s3 bucket được tạo ởbước 1</a:t>
            </a:r>
            <a:endParaRPr/>
          </a:p>
          <a:p>
            <a:pPr indent="0" lvl="0" marL="0" rtl="0" algn="l">
              <a:spcBef>
                <a:spcPts val="0"/>
              </a:spcBef>
              <a:spcAft>
                <a:spcPts val="0"/>
              </a:spcAft>
              <a:buNone/>
            </a:pPr>
            <a:r>
              <a:rPr lang="en"/>
              <a:t>Kiểm tra spark đọc file banquet từ public bucket</a:t>
            </a:r>
            <a:endParaRPr/>
          </a:p>
          <a:p>
            <a:pPr indent="-295275" lvl="0" marL="457200" marR="139700" rtl="0" algn="l">
              <a:lnSpc>
                <a:spcPct val="150000"/>
              </a:lnSpc>
              <a:spcBef>
                <a:spcPts val="1100"/>
              </a:spcBef>
              <a:spcAft>
                <a:spcPts val="0"/>
              </a:spcAft>
              <a:buClr>
                <a:srgbClr val="333333"/>
              </a:buClr>
              <a:buSzPts val="1050"/>
              <a:buAutoNum type="arabicPeriod"/>
            </a:pPr>
            <a:r>
              <a:rPr lang="en" sz="1050">
                <a:solidFill>
                  <a:srgbClr val="333333"/>
                </a:solidFill>
                <a:latin typeface="Courier New"/>
                <a:ea typeface="Courier New"/>
                <a:cs typeface="Courier New"/>
                <a:sym typeface="Courier New"/>
              </a:rPr>
              <a:t>deltaPath = "s3://ute-delta-lake/delta-amazon-reviews-pds/"</a:t>
            </a:r>
            <a:endParaRPr/>
          </a:p>
          <a:p>
            <a:pPr indent="-295275" lvl="0" marL="457200" marR="139700" rtl="0" algn="l">
              <a:lnSpc>
                <a:spcPct val="150000"/>
              </a:lnSpc>
              <a:spcBef>
                <a:spcPts val="0"/>
              </a:spcBef>
              <a:spcAft>
                <a:spcPts val="0"/>
              </a:spcAft>
              <a:buClr>
                <a:srgbClr val="333333"/>
              </a:buClr>
              <a:buSzPts val="1050"/>
              <a:buAutoNum type="arabicPeriod"/>
            </a:pPr>
            <a:r>
              <a:rPr lang="en" sz="1050">
                <a:solidFill>
                  <a:srgbClr val="333333"/>
                </a:solidFill>
                <a:latin typeface="Courier New"/>
                <a:ea typeface="Courier New"/>
                <a:cs typeface="Courier New"/>
                <a:sym typeface="Courier New"/>
              </a:rPr>
              <a:t>df_parquet </a:t>
            </a:r>
            <a:r>
              <a:rPr lang="en" sz="1050">
                <a:solidFill>
                  <a:srgbClr val="A67F59"/>
                </a:solidFill>
                <a:latin typeface="Courier New"/>
                <a:ea typeface="Courier New"/>
                <a:cs typeface="Courier New"/>
                <a:sym typeface="Courier New"/>
              </a:rPr>
              <a:t>=</a:t>
            </a:r>
            <a:r>
              <a:rPr lang="en" sz="1050">
                <a:solidFill>
                  <a:srgbClr val="333333"/>
                </a:solidFill>
                <a:latin typeface="Courier New"/>
                <a:ea typeface="Courier New"/>
                <a:cs typeface="Courier New"/>
                <a:sym typeface="Courier New"/>
              </a:rPr>
              <a:t> spark.read.parquet</a:t>
            </a:r>
            <a:r>
              <a:rPr lang="en" sz="1050">
                <a:solidFill>
                  <a:srgbClr val="5F6364"/>
                </a:solidFill>
                <a:latin typeface="Courier New"/>
                <a:ea typeface="Courier New"/>
                <a:cs typeface="Courier New"/>
                <a:sym typeface="Courier New"/>
              </a:rPr>
              <a:t>(</a:t>
            </a:r>
            <a:r>
              <a:rPr lang="en" sz="1050">
                <a:solidFill>
                  <a:srgbClr val="2F9C0A"/>
                </a:solidFill>
                <a:latin typeface="Courier New"/>
                <a:ea typeface="Courier New"/>
                <a:cs typeface="Courier New"/>
                <a:sym typeface="Courier New"/>
              </a:rPr>
              <a:t>"s3://amazon-reviews-pds/parquet/product_category=Gift_Card/*.parquet"</a:t>
            </a:r>
            <a:endParaRPr/>
          </a:p>
          <a:p>
            <a:pPr indent="-295275" lvl="0" marL="457200" marR="139700" rtl="0" algn="l">
              <a:lnSpc>
                <a:spcPct val="150000"/>
              </a:lnSpc>
              <a:spcBef>
                <a:spcPts val="0"/>
              </a:spcBef>
              <a:spcAft>
                <a:spcPts val="0"/>
              </a:spcAft>
              <a:buClr>
                <a:srgbClr val="333333"/>
              </a:buClr>
              <a:buSzPts val="1050"/>
              <a:buAutoNum type="arabicPeriod"/>
            </a:pPr>
            <a:r>
              <a:rPr lang="en" sz="1050">
                <a:solidFill>
                  <a:srgbClr val="333333"/>
                </a:solidFill>
                <a:latin typeface="Courier New"/>
                <a:ea typeface="Courier New"/>
                <a:cs typeface="Courier New"/>
                <a:sym typeface="Courier New"/>
              </a:rPr>
              <a:t>df_parquet.printSchema</a:t>
            </a:r>
            <a:r>
              <a:rPr lang="en" sz="1050">
                <a:solidFill>
                  <a:srgbClr val="5F6364"/>
                </a:solidFill>
                <a:latin typeface="Courier New"/>
                <a:ea typeface="Courier New"/>
                <a:cs typeface="Courier New"/>
                <a:sym typeface="Courier New"/>
              </a:rPr>
              <a: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90601e16bf_0_3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90601e16b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Tiến hành lưu các file theo định dạng delta xuống bucket S3 đã tạo ở bước 1</a:t>
            </a:r>
            <a:endParaRPr/>
          </a:p>
          <a:p>
            <a:pPr indent="0" lvl="0" marL="0" rtl="0" algn="l">
              <a:spcBef>
                <a:spcPts val="0"/>
              </a:spcBef>
              <a:spcAft>
                <a:spcPts val="0"/>
              </a:spcAft>
              <a:buNone/>
            </a:pPr>
            <a:r>
              <a:rPr lang="en"/>
              <a:t>Kiểm tra thấy lưu thành công nghĩa là việc cài đặt đã hoàn tất thành công.</a:t>
            </a:r>
            <a:endParaRPr/>
          </a:p>
          <a:p>
            <a:pPr indent="0" lvl="0" marL="139700" marR="139700" rtl="0" algn="l">
              <a:lnSpc>
                <a:spcPct val="150000"/>
              </a:lnSpc>
              <a:spcBef>
                <a:spcPts val="0"/>
              </a:spcBef>
              <a:spcAft>
                <a:spcPts val="0"/>
              </a:spcAft>
              <a:buClr>
                <a:schemeClr val="dk1"/>
              </a:buClr>
              <a:buSzPts val="1100"/>
              <a:buFont typeface="Arial"/>
              <a:buNone/>
            </a:pPr>
            <a:r>
              <a:rPr lang="en" sz="1050">
                <a:solidFill>
                  <a:srgbClr val="333333"/>
                </a:solidFill>
                <a:latin typeface="Courier New"/>
                <a:ea typeface="Courier New"/>
                <a:cs typeface="Courier New"/>
                <a:sym typeface="Courier New"/>
              </a:rPr>
              <a:t>df_parquet.write.mode</a:t>
            </a:r>
            <a:r>
              <a:rPr lang="en" sz="1050">
                <a:solidFill>
                  <a:srgbClr val="5F6364"/>
                </a:solidFill>
                <a:latin typeface="Courier New"/>
                <a:ea typeface="Courier New"/>
                <a:cs typeface="Courier New"/>
                <a:sym typeface="Courier New"/>
              </a:rPr>
              <a:t>(</a:t>
            </a:r>
            <a:r>
              <a:rPr lang="en" sz="1050">
                <a:solidFill>
                  <a:srgbClr val="2F9C0A"/>
                </a:solidFill>
                <a:latin typeface="Courier New"/>
                <a:ea typeface="Courier New"/>
                <a:cs typeface="Courier New"/>
                <a:sym typeface="Courier New"/>
              </a:rPr>
              <a:t>"overwrite"</a:t>
            </a:r>
            <a:r>
              <a:rPr lang="en" sz="1050">
                <a:solidFill>
                  <a:srgbClr val="5F6364"/>
                </a:solidFill>
                <a:latin typeface="Courier New"/>
                <a:ea typeface="Courier New"/>
                <a:cs typeface="Courier New"/>
                <a:sym typeface="Courier New"/>
              </a:rPr>
              <a:t>)</a:t>
            </a:r>
            <a:r>
              <a:rPr lang="en" sz="1050">
                <a:solidFill>
                  <a:srgbClr val="333333"/>
                </a:solidFill>
                <a:latin typeface="Courier New"/>
                <a:ea typeface="Courier New"/>
                <a:cs typeface="Courier New"/>
                <a:sym typeface="Courier New"/>
              </a:rPr>
              <a:t>.format</a:t>
            </a:r>
            <a:r>
              <a:rPr lang="en" sz="1050">
                <a:solidFill>
                  <a:srgbClr val="5F6364"/>
                </a:solidFill>
                <a:latin typeface="Courier New"/>
                <a:ea typeface="Courier New"/>
                <a:cs typeface="Courier New"/>
                <a:sym typeface="Courier New"/>
              </a:rPr>
              <a:t>(</a:t>
            </a:r>
            <a:r>
              <a:rPr lang="en" sz="1050">
                <a:solidFill>
                  <a:srgbClr val="2F9C0A"/>
                </a:solidFill>
                <a:latin typeface="Courier New"/>
                <a:ea typeface="Courier New"/>
                <a:cs typeface="Courier New"/>
                <a:sym typeface="Courier New"/>
              </a:rPr>
              <a:t>"delta"</a:t>
            </a:r>
            <a:r>
              <a:rPr lang="en" sz="1050">
                <a:solidFill>
                  <a:srgbClr val="5F6364"/>
                </a:solidFill>
                <a:latin typeface="Courier New"/>
                <a:ea typeface="Courier New"/>
                <a:cs typeface="Courier New"/>
                <a:sym typeface="Courier New"/>
              </a:rPr>
              <a:t>)</a:t>
            </a:r>
            <a:r>
              <a:rPr lang="en" sz="1050">
                <a:solidFill>
                  <a:srgbClr val="333333"/>
                </a:solidFill>
                <a:latin typeface="Courier New"/>
                <a:ea typeface="Courier New"/>
                <a:cs typeface="Courier New"/>
                <a:sym typeface="Courier New"/>
              </a:rPr>
              <a:t>.partitionBy</a:t>
            </a:r>
            <a:r>
              <a:rPr lang="en" sz="1050">
                <a:solidFill>
                  <a:srgbClr val="5F6364"/>
                </a:solidFill>
                <a:latin typeface="Courier New"/>
                <a:ea typeface="Courier New"/>
                <a:cs typeface="Courier New"/>
                <a:sym typeface="Courier New"/>
              </a:rPr>
              <a:t>(</a:t>
            </a:r>
            <a:r>
              <a:rPr lang="en" sz="1050">
                <a:solidFill>
                  <a:srgbClr val="2F9C0A"/>
                </a:solidFill>
                <a:latin typeface="Courier New"/>
                <a:ea typeface="Courier New"/>
                <a:cs typeface="Courier New"/>
                <a:sym typeface="Courier New"/>
              </a:rPr>
              <a:t>"year"</a:t>
            </a:r>
            <a:r>
              <a:rPr lang="en" sz="1050">
                <a:solidFill>
                  <a:srgbClr val="5F6364"/>
                </a:solidFill>
                <a:latin typeface="Courier New"/>
                <a:ea typeface="Courier New"/>
                <a:cs typeface="Courier New"/>
                <a:sym typeface="Courier New"/>
              </a:rPr>
              <a:t>)</a:t>
            </a:r>
            <a:r>
              <a:rPr lang="en" sz="1050">
                <a:solidFill>
                  <a:srgbClr val="333333"/>
                </a:solidFill>
                <a:latin typeface="Courier New"/>
                <a:ea typeface="Courier New"/>
                <a:cs typeface="Courier New"/>
                <a:sym typeface="Courier New"/>
              </a:rPr>
              <a:t>.save</a:t>
            </a:r>
            <a:r>
              <a:rPr lang="en" sz="1050">
                <a:solidFill>
                  <a:srgbClr val="5F6364"/>
                </a:solidFill>
                <a:latin typeface="Courier New"/>
                <a:ea typeface="Courier New"/>
                <a:cs typeface="Courier New"/>
                <a:sym typeface="Courier New"/>
              </a:rPr>
              <a:t>(</a:t>
            </a:r>
            <a:r>
              <a:rPr lang="en" sz="1050">
                <a:solidFill>
                  <a:srgbClr val="333333"/>
                </a:solidFill>
                <a:latin typeface="Courier New"/>
                <a:ea typeface="Courier New"/>
                <a:cs typeface="Courier New"/>
                <a:sym typeface="Courier New"/>
              </a:rPr>
              <a:t>deltaPath</a:t>
            </a:r>
            <a:r>
              <a:rPr lang="en" sz="1050">
                <a:solidFill>
                  <a:srgbClr val="5F6364"/>
                </a:solidFill>
                <a:latin typeface="Courier New"/>
                <a:ea typeface="Courier New"/>
                <a:cs typeface="Courier New"/>
                <a:sym typeface="Courier New"/>
              </a:rPr>
              <a:t>)</a:t>
            </a:r>
            <a:endParaRPr sz="1050">
              <a:solidFill>
                <a:srgbClr val="5F6364"/>
              </a:solidFill>
              <a:latin typeface="Courier New"/>
              <a:ea typeface="Courier New"/>
              <a:cs typeface="Courier New"/>
              <a:sym typeface="Courier New"/>
            </a:endParaRPr>
          </a:p>
          <a:p>
            <a:pPr indent="0" lvl="0" marL="139700" rtl="0" algn="l">
              <a:lnSpc>
                <a:spcPct val="150000"/>
              </a:lnSpc>
              <a:spcBef>
                <a:spcPts val="2300"/>
              </a:spcBef>
              <a:spcAft>
                <a:spcPts val="0"/>
              </a:spcAft>
              <a:buClr>
                <a:schemeClr val="dk1"/>
              </a:buClr>
              <a:buSzPts val="1100"/>
              <a:buFont typeface="Arial"/>
              <a:buNone/>
            </a:pPr>
            <a:r>
              <a:t/>
            </a:r>
            <a:endParaRPr sz="1050">
              <a:solidFill>
                <a:srgbClr val="5F6364"/>
              </a:solidFill>
              <a:latin typeface="Courier New"/>
              <a:ea typeface="Courier New"/>
              <a:cs typeface="Courier New"/>
              <a:sym typeface="Courier New"/>
            </a:endParaRPr>
          </a:p>
          <a:p>
            <a:pPr indent="0" lvl="0" marL="0" rtl="0" algn="l">
              <a:spcBef>
                <a:spcPts val="23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90601e16bf_0_3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90601e16b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Đọc và show lên lại file vừa lưu:</a:t>
            </a:r>
            <a:endParaRPr/>
          </a:p>
          <a:p>
            <a:pPr indent="0" lvl="0" marL="0" rtl="0" algn="l">
              <a:spcBef>
                <a:spcPts val="0"/>
              </a:spcBef>
              <a:spcAft>
                <a:spcPts val="0"/>
              </a:spcAft>
              <a:buNone/>
            </a:pPr>
            <a:r>
              <a:rPr lang="en" sz="1050">
                <a:solidFill>
                  <a:srgbClr val="333333"/>
                </a:solidFill>
                <a:latin typeface="Courier New"/>
                <a:ea typeface="Courier New"/>
                <a:cs typeface="Courier New"/>
                <a:sym typeface="Courier New"/>
              </a:rPr>
              <a:t>df_delta </a:t>
            </a:r>
            <a:r>
              <a:rPr lang="en" sz="1050">
                <a:solidFill>
                  <a:srgbClr val="A67F59"/>
                </a:solidFill>
                <a:latin typeface="Courier New"/>
                <a:ea typeface="Courier New"/>
                <a:cs typeface="Courier New"/>
                <a:sym typeface="Courier New"/>
              </a:rPr>
              <a:t>=</a:t>
            </a:r>
            <a:r>
              <a:rPr lang="en" sz="1050">
                <a:solidFill>
                  <a:srgbClr val="333333"/>
                </a:solidFill>
                <a:latin typeface="Courier New"/>
                <a:ea typeface="Courier New"/>
                <a:cs typeface="Courier New"/>
                <a:sym typeface="Courier New"/>
              </a:rPr>
              <a:t> spark.read.format</a:t>
            </a:r>
            <a:r>
              <a:rPr lang="en" sz="1050">
                <a:solidFill>
                  <a:srgbClr val="5F6364"/>
                </a:solidFill>
                <a:latin typeface="Courier New"/>
                <a:ea typeface="Courier New"/>
                <a:cs typeface="Courier New"/>
                <a:sym typeface="Courier New"/>
              </a:rPr>
              <a:t>(</a:t>
            </a:r>
            <a:r>
              <a:rPr lang="en" sz="1050">
                <a:solidFill>
                  <a:srgbClr val="2F9C0A"/>
                </a:solidFill>
                <a:latin typeface="Courier New"/>
                <a:ea typeface="Courier New"/>
                <a:cs typeface="Courier New"/>
                <a:sym typeface="Courier New"/>
              </a:rPr>
              <a:t>"delta"</a:t>
            </a:r>
            <a:r>
              <a:rPr lang="en" sz="1050">
                <a:solidFill>
                  <a:srgbClr val="5F6364"/>
                </a:solidFill>
                <a:latin typeface="Courier New"/>
                <a:ea typeface="Courier New"/>
                <a:cs typeface="Courier New"/>
                <a:sym typeface="Courier New"/>
              </a:rPr>
              <a:t>)</a:t>
            </a:r>
            <a:r>
              <a:rPr lang="en" sz="1050">
                <a:solidFill>
                  <a:srgbClr val="333333"/>
                </a:solidFill>
                <a:latin typeface="Courier New"/>
                <a:ea typeface="Courier New"/>
                <a:cs typeface="Courier New"/>
                <a:sym typeface="Courier New"/>
              </a:rPr>
              <a:t>.load</a:t>
            </a:r>
            <a:r>
              <a:rPr lang="en" sz="1050">
                <a:solidFill>
                  <a:srgbClr val="5F6364"/>
                </a:solidFill>
                <a:latin typeface="Courier New"/>
                <a:ea typeface="Courier New"/>
                <a:cs typeface="Courier New"/>
                <a:sym typeface="Courier New"/>
              </a:rPr>
              <a:t>(</a:t>
            </a:r>
            <a:r>
              <a:rPr lang="en" sz="1050">
                <a:solidFill>
                  <a:srgbClr val="333333"/>
                </a:solidFill>
                <a:latin typeface="Courier New"/>
                <a:ea typeface="Courier New"/>
                <a:cs typeface="Courier New"/>
                <a:sym typeface="Courier New"/>
              </a:rPr>
              <a:t>deltaPath</a:t>
            </a:r>
            <a:r>
              <a:rPr lang="en" sz="1050">
                <a:solidFill>
                  <a:srgbClr val="5F6364"/>
                </a:solidFill>
                <a:latin typeface="Courier New"/>
                <a:ea typeface="Courier New"/>
                <a:cs typeface="Courier New"/>
                <a:sym typeface="Courier New"/>
              </a:rPr>
              <a:t>)</a:t>
            </a:r>
            <a:endParaRPr sz="105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333333"/>
                </a:solidFill>
                <a:latin typeface="Courier New"/>
                <a:ea typeface="Courier New"/>
                <a:cs typeface="Courier New"/>
                <a:sym typeface="Courier New"/>
              </a:rPr>
              <a:t>df_delta.show</a:t>
            </a:r>
            <a:r>
              <a:rPr lang="en" sz="1050">
                <a:solidFill>
                  <a:srgbClr val="5F6364"/>
                </a:solidFill>
                <a:latin typeface="Courier New"/>
                <a:ea typeface="Courier New"/>
                <a:cs typeface="Courier New"/>
                <a:sym typeface="Courier New"/>
              </a:rPr>
              <a: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90601e16bf_0_3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190601e16bf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8bf983a1e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8bf983a1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Sử dụng lại kho dữ liệu của amazone customer review dataset được quyền sủ dụng cho mục đích học thuật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8bf983a1ec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8bf983a1e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 đó chúng ta đọc toàn bộ file .parquet từ danh mục Gift_Card của dữ liệu aws public và lưu vào df_parquet</a:t>
            </a:r>
            <a:endParaRPr/>
          </a:p>
          <a:p>
            <a:pPr indent="0" lvl="0" marL="0" rtl="0" algn="l">
              <a:spcBef>
                <a:spcPts val="0"/>
              </a:spcBef>
              <a:spcAft>
                <a:spcPts val="0"/>
              </a:spcAft>
              <a:buNone/>
            </a:pPr>
            <a:r>
              <a:rPr lang="en"/>
              <a:t>Sau đó chúng ta sử dụng SQL để lưu về bucket đã chuẩn bị từ trước của chúng ta theo từng năm 1</a:t>
            </a:r>
            <a:endParaRPr/>
          </a:p>
          <a:p>
            <a:pPr indent="0" lvl="0" marL="0" rtl="0" algn="l">
              <a:spcBef>
                <a:spcPts val="0"/>
              </a:spcBef>
              <a:spcAft>
                <a:spcPts val="0"/>
              </a:spcAft>
              <a:buNone/>
            </a:pPr>
            <a:r>
              <a:rPr lang="en"/>
              <a:t>deltaPath = "s3://ute-delta-lake/delta-amazon-reviews-pds/"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8bf983a1ec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8bf983a1e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Dùng spark để đọc dữ liệu lên</a:t>
            </a:r>
            <a:endParaRPr/>
          </a:p>
          <a:p>
            <a:pPr indent="0" lvl="0" marL="0" rtl="0" algn="l">
              <a:spcBef>
                <a:spcPts val="0"/>
              </a:spcBef>
              <a:spcAft>
                <a:spcPts val="0"/>
              </a:spcAft>
              <a:buNone/>
            </a:pPr>
            <a:r>
              <a:rPr lang="en"/>
              <a:t>Dùng lện show để tiến hành show ra dữ liệu đã đọc</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8bf983a1ec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8bf983a1e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Tạo 1 tempView rồi tiến hành query bằng SQL thông thường</a:t>
            </a:r>
            <a:br>
              <a:rPr lang="en"/>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90601e16bf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190601e16b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https://learn.microsoft.com/vi-vn/Azure/synapse-analytics/spark/apache-spark-what-is-delta-lake</a:t>
            </a:r>
            <a:endParaRPr/>
          </a:p>
          <a:p>
            <a:pPr indent="0" lvl="0" marL="0" rtl="0" algn="l">
              <a:lnSpc>
                <a:spcPct val="100000"/>
              </a:lnSpc>
              <a:spcBef>
                <a:spcPts val="0"/>
              </a:spcBef>
              <a:spcAft>
                <a:spcPts val="0"/>
              </a:spcAft>
              <a:buSzPts val="1400"/>
              <a:buNone/>
            </a:pPr>
            <a:r>
              <a:rPr lang="en" u="sng">
                <a:solidFill>
                  <a:schemeClr val="hlink"/>
                </a:solidFill>
                <a:hlinkClick r:id="rId3"/>
              </a:rPr>
              <a:t>https://www.linkedin.com/pulse/delta-lake-ashish-kumar/</a:t>
            </a:r>
            <a:endParaRPr/>
          </a:p>
          <a:p>
            <a:pPr indent="-228600" lvl="0" marL="685800" rtl="0" algn="just">
              <a:lnSpc>
                <a:spcPct val="150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Hỗ trợ ACID transaction.</a:t>
            </a:r>
            <a:endParaRPr sz="1300">
              <a:solidFill>
                <a:schemeClr val="dk1"/>
              </a:solidFill>
              <a:latin typeface="Times New Roman"/>
              <a:ea typeface="Times New Roman"/>
              <a:cs typeface="Times New Roman"/>
              <a:sym typeface="Times New Roman"/>
            </a:endParaRPr>
          </a:p>
          <a:p>
            <a:pPr indent="-228600" lvl="0" marL="685800" rtl="0" algn="just">
              <a:lnSpc>
                <a:spcPct val="150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Tận dụng sức mạnh xử lý phân tán của Spark để xử lý tất cả siêu dữ liệu cho các bảng quy mô hàng petabyte với hàng tỷ file một cách dễ dàng.</a:t>
            </a:r>
            <a:endParaRPr sz="1300">
              <a:solidFill>
                <a:schemeClr val="dk1"/>
              </a:solidFill>
              <a:latin typeface="Times New Roman"/>
              <a:ea typeface="Times New Roman"/>
              <a:cs typeface="Times New Roman"/>
              <a:sym typeface="Times New Roman"/>
            </a:endParaRPr>
          </a:p>
          <a:p>
            <a:pPr indent="-228600" lvl="0" marL="685800" rtl="0" algn="just">
              <a:lnSpc>
                <a:spcPct val="150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Time travel - Dễ dàng truy cập và hoàn lại những phiên bản trước của dữ liệu.</a:t>
            </a:r>
            <a:endParaRPr sz="1300">
              <a:solidFill>
                <a:schemeClr val="dk1"/>
              </a:solidFill>
              <a:latin typeface="Times New Roman"/>
              <a:ea typeface="Times New Roman"/>
              <a:cs typeface="Times New Roman"/>
              <a:sym typeface="Times New Roman"/>
            </a:endParaRPr>
          </a:p>
          <a:p>
            <a:pPr indent="-228600" lvl="0" marL="685800" rtl="0" algn="just">
              <a:lnSpc>
                <a:spcPct val="150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Định dạng mở lưu trữ dưới Parquet file.</a:t>
            </a:r>
            <a:endParaRPr sz="1300">
              <a:solidFill>
                <a:schemeClr val="dk1"/>
              </a:solidFill>
              <a:latin typeface="Times New Roman"/>
              <a:ea typeface="Times New Roman"/>
              <a:cs typeface="Times New Roman"/>
              <a:sym typeface="Times New Roman"/>
            </a:endParaRPr>
          </a:p>
          <a:p>
            <a:pPr indent="-228600" lvl="0" marL="685800" rtl="0" algn="just">
              <a:lnSpc>
                <a:spcPct val="150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Hợp nhất Batch &amp; Streaming, Source &amp; Sink.</a:t>
            </a:r>
            <a:endParaRPr sz="1300">
              <a:solidFill>
                <a:schemeClr val="dk1"/>
              </a:solidFill>
              <a:latin typeface="Times New Roman"/>
              <a:ea typeface="Times New Roman"/>
              <a:cs typeface="Times New Roman"/>
              <a:sym typeface="Times New Roman"/>
            </a:endParaRPr>
          </a:p>
          <a:p>
            <a:pPr indent="-228600" lvl="0" marL="685800" rtl="0" algn="just">
              <a:lnSpc>
                <a:spcPct val="150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Dễ dàng thay đổi lược đồ hiện tại của bảng để phù hợp với dữ liệu.</a:t>
            </a:r>
            <a:endParaRPr sz="1300">
              <a:solidFill>
                <a:schemeClr val="dk1"/>
              </a:solidFill>
              <a:latin typeface="Times New Roman"/>
              <a:ea typeface="Times New Roman"/>
              <a:cs typeface="Times New Roman"/>
              <a:sym typeface="Times New Roman"/>
            </a:endParaRPr>
          </a:p>
          <a:p>
            <a:pPr indent="-228600" lvl="0" marL="685800" rtl="0" algn="just">
              <a:lnSpc>
                <a:spcPct val="150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Hiệu suất nhanh với Apache Spark.</a:t>
            </a:r>
            <a:endParaRPr sz="1300">
              <a:solidFill>
                <a:schemeClr val="dk1"/>
              </a:solidFill>
              <a:latin typeface="Times New Roman"/>
              <a:ea typeface="Times New Roman"/>
              <a:cs typeface="Times New Roman"/>
              <a:sym typeface="Times New Roman"/>
            </a:endParaRPr>
          </a:p>
          <a:p>
            <a:pPr indent="-228600" lvl="0" marL="685800" rtl="0" algn="just">
              <a:lnSpc>
                <a:spcPct val="150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300">
                <a:solidFill>
                  <a:schemeClr val="dk1"/>
                </a:solidFill>
                <a:latin typeface="Times New Roman"/>
                <a:ea typeface="Times New Roman"/>
                <a:cs typeface="Times New Roman"/>
                <a:sym typeface="Times New Roman"/>
              </a:rPr>
              <a:t>Hỗ trợ MERGE, UPDATE, DELETE và phát trực tuyến UPSERTS.</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8bf983a1ec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8bf983a1e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Hoặc có thể dụng lệnh SQL trực tiếp</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8bf983a1ec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8bf983a1e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dữ liệu như trên</a:t>
            </a:r>
            <a:endParaRPr/>
          </a:p>
          <a:p>
            <a:pPr indent="0" lvl="0" marL="0" rtl="0" algn="l">
              <a:spcBef>
                <a:spcPts val="0"/>
              </a:spcBef>
              <a:spcAft>
                <a:spcPts val="0"/>
              </a:spcAft>
              <a:buNone/>
            </a:pPr>
            <a:r>
              <a:rPr lang="en"/>
              <a:t>Phía dưới ta có thể thấy US đã chuyển sang USA</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8bf983a1ec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8bf983a1e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8bf983a1ec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8bf983a1e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Lưu ý rằng phương thức xóa chỉ loại bỏ dữ liệu khỏi phiên bản mới nhất của bảng. Những hồ sơ này vẫn có mặt trong các snap shot cũ hơn của dữ liệu.</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8bf983a1ec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8bf983a1e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8bf983a1ec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8bf983a1e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Tạo ra 1 list gồm 2 item để thực hiện upsert update XODE và insert XOA1 vì nó chưa tồn tại</a:t>
            </a:r>
            <a:endParaRPr/>
          </a:p>
          <a:p>
            <a:pPr indent="0" lvl="0" marL="0" rtl="0" algn="l">
              <a:spcBef>
                <a:spcPts val="0"/>
              </a:spcBef>
              <a:spcAft>
                <a:spcPts val="0"/>
              </a:spcAft>
              <a:buNone/>
            </a:pPr>
            <a:r>
              <a:rPr lang="en"/>
              <a:t>Sau đó tạo 1 frame chứa data để upsert</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8bf983a1ec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8bf983a1e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Thực thi  upsert và kiểm tra lại kết quả đã thay đổi so với ban đầu</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90601e16bf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190601e16b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https://learn.microsoft.com/vi-vn/Azure/synapse-analytics/spark/apache-spark-what-is-delta-lake</a:t>
            </a:r>
            <a:endParaRPr/>
          </a:p>
          <a:p>
            <a:pPr indent="0" lvl="0" marL="0" rtl="0" algn="l">
              <a:lnSpc>
                <a:spcPct val="100000"/>
              </a:lnSpc>
              <a:spcBef>
                <a:spcPts val="0"/>
              </a:spcBef>
              <a:spcAft>
                <a:spcPts val="0"/>
              </a:spcAft>
              <a:buSzPts val="1400"/>
              <a:buNone/>
            </a:pPr>
            <a:r>
              <a:rPr lang="en" u="sng">
                <a:solidFill>
                  <a:schemeClr val="hlink"/>
                </a:solidFill>
                <a:hlinkClick r:id="rId3"/>
              </a:rPr>
              <a:t>https://www.linkedin.com/pulse/delta-lake-ashish-kumar/</a:t>
            </a:r>
            <a:r>
              <a:rPr lang="en" sz="1300">
                <a:solidFill>
                  <a:schemeClr val="dk1"/>
                </a:solidFill>
                <a:latin typeface="Times New Roman"/>
                <a:ea typeface="Times New Roman"/>
                <a:cs typeface="Times New Roman"/>
                <a:sym typeface="Times New Roman"/>
              </a:rPr>
              <a:t>Delta Lake là một dự án mã nguồn mở do Databricks đưa ra. Delta Lake thuộc Transaction Layer nằm trên đỉnh storage layer của data lake để nhận dữ liệu đáng tin cậy trong các hồ dữ liệu đám mây như Amazon S3 và ADLS Gen2 . Delta Lake đảm bảo dữ liệu nhất quán, đáng tin cậy với các giao dịch ACID, lập phiên bản dữ liệu tích hợp và kiểm soát để đọc và ghi đồng thời. Nó còn cho phép tái tạo báo cáo dễ dàng và đáng tin cậy.</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90601e16bf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190601e16bf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https://learn.microsoft.com/vi-vn/Azure/synapse-analytics/spark/apache-spark-what-is-delta-lake</a:t>
            </a:r>
            <a:endParaRPr/>
          </a:p>
          <a:p>
            <a:pPr indent="0" lvl="0" marL="0" rtl="0" algn="l">
              <a:lnSpc>
                <a:spcPct val="100000"/>
              </a:lnSpc>
              <a:spcBef>
                <a:spcPts val="0"/>
              </a:spcBef>
              <a:spcAft>
                <a:spcPts val="0"/>
              </a:spcAft>
              <a:buSzPts val="1400"/>
              <a:buNone/>
            </a:pPr>
            <a:r>
              <a:rPr lang="en" u="sng">
                <a:solidFill>
                  <a:schemeClr val="hlink"/>
                </a:solidFill>
                <a:hlinkClick r:id="rId3"/>
              </a:rPr>
              <a:t>https://www.linkedin.com/pulse/delta-lake-ashish-kumar/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90601e16bf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190601e16bf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https://learn.microsoft.com/vi-vn/Azure/synapse-analytics/spark/apache-spark-what-is-delta-lake</a:t>
            </a:r>
            <a:endParaRPr/>
          </a:p>
          <a:p>
            <a:pPr indent="0" lvl="0" marL="0" rtl="0" algn="l">
              <a:lnSpc>
                <a:spcPct val="100000"/>
              </a:lnSpc>
              <a:spcBef>
                <a:spcPts val="0"/>
              </a:spcBef>
              <a:spcAft>
                <a:spcPts val="0"/>
              </a:spcAft>
              <a:buSzPts val="1400"/>
              <a:buNone/>
            </a:pPr>
            <a:r>
              <a:rPr lang="en" u="sng">
                <a:solidFill>
                  <a:schemeClr val="hlink"/>
                </a:solidFill>
                <a:hlinkClick r:id="rId3"/>
              </a:rPr>
              <a:t>https://www.linkedin.com/pulse/delta-lake-ashish-kumar/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4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42"/>
          <p:cNvSpPr txBox="1"/>
          <p:nvPr>
            <p:ph type="ctrTitle"/>
          </p:nvPr>
        </p:nvSpPr>
        <p:spPr>
          <a:xfrm>
            <a:off x="685800" y="1991825"/>
            <a:ext cx="4539000" cy="1159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pic>
        <p:nvPicPr>
          <p:cNvPr id="50" name="Google Shape;50;p5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1" name="Google Shape;51;p51"/>
          <p:cNvSpPr txBox="1"/>
          <p:nvPr>
            <p:ph idx="1" type="body"/>
          </p:nvPr>
        </p:nvSpPr>
        <p:spPr>
          <a:xfrm>
            <a:off x="580550" y="4406300"/>
            <a:ext cx="6135900" cy="519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400"/>
              <a:buNone/>
              <a:defRPr sz="1400"/>
            </a:lvl1pPr>
          </a:lstStyle>
          <a:p/>
        </p:txBody>
      </p:sp>
      <p:sp>
        <p:nvSpPr>
          <p:cNvPr id="52" name="Google Shape;52;p5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53" name="Shape 53"/>
        <p:cNvGrpSpPr/>
        <p:nvPr/>
      </p:nvGrpSpPr>
      <p:grpSpPr>
        <a:xfrm>
          <a:off x="0" y="0"/>
          <a:ext cx="0" cy="0"/>
          <a:chOff x="0" y="0"/>
          <a:chExt cx="0" cy="0"/>
        </a:xfrm>
      </p:grpSpPr>
      <p:pic>
        <p:nvPicPr>
          <p:cNvPr id="54" name="Google Shape;54;p5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 name="Google Shape;55;p5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2" name="Shape 12"/>
        <p:cNvGrpSpPr/>
        <p:nvPr/>
      </p:nvGrpSpPr>
      <p:grpSpPr>
        <a:xfrm>
          <a:off x="0" y="0"/>
          <a:ext cx="0" cy="0"/>
          <a:chOff x="0" y="0"/>
          <a:chExt cx="0" cy="0"/>
        </a:xfrm>
      </p:grpSpPr>
      <p:pic>
        <p:nvPicPr>
          <p:cNvPr id="13" name="Google Shape;13;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 name="Google Shape;14;p43"/>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5" name="Google Shape;15;p43"/>
          <p:cNvSpPr txBox="1"/>
          <p:nvPr>
            <p:ph idx="1" type="body"/>
          </p:nvPr>
        </p:nvSpPr>
        <p:spPr>
          <a:xfrm>
            <a:off x="580550" y="1352550"/>
            <a:ext cx="2841000" cy="31551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16" name="Google Shape;16;p43"/>
          <p:cNvSpPr txBox="1"/>
          <p:nvPr>
            <p:ph idx="2" type="body"/>
          </p:nvPr>
        </p:nvSpPr>
        <p:spPr>
          <a:xfrm>
            <a:off x="3753943" y="1352550"/>
            <a:ext cx="2841000" cy="31551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17" name="Google Shape;17;p4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18" name="Shape 18"/>
        <p:cNvGrpSpPr/>
        <p:nvPr/>
      </p:nvGrpSpPr>
      <p:grpSpPr>
        <a:xfrm>
          <a:off x="0" y="0"/>
          <a:ext cx="0" cy="0"/>
          <a:chOff x="0" y="0"/>
          <a:chExt cx="0" cy="0"/>
        </a:xfrm>
      </p:grpSpPr>
      <p:pic>
        <p:nvPicPr>
          <p:cNvPr id="19" name="Google Shape;19;p4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0" name="Google Shape;20;p4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 name="Shape 21"/>
        <p:cNvGrpSpPr/>
        <p:nvPr/>
      </p:nvGrpSpPr>
      <p:grpSpPr>
        <a:xfrm>
          <a:off x="0" y="0"/>
          <a:ext cx="0" cy="0"/>
          <a:chOff x="0" y="0"/>
          <a:chExt cx="0" cy="0"/>
        </a:xfrm>
      </p:grpSpPr>
      <p:pic>
        <p:nvPicPr>
          <p:cNvPr id="22" name="Google Shape;22;p4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3" name="Google Shape;23;p45"/>
          <p:cNvSpPr/>
          <p:nvPr/>
        </p:nvSpPr>
        <p:spPr>
          <a:xfrm>
            <a:off x="42525" y="42525"/>
            <a:ext cx="2000100" cy="2000100"/>
          </a:xfrm>
          <a:prstGeom prst="ellipse">
            <a:avLst/>
          </a:prstGeom>
          <a:gradFill>
            <a:gsLst>
              <a:gs pos="0">
                <a:srgbClr val="00FFFF">
                  <a:alpha val="53725"/>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5"/>
          <p:cNvSpPr txBox="1"/>
          <p:nvPr>
            <p:ph idx="1" type="body"/>
          </p:nvPr>
        </p:nvSpPr>
        <p:spPr>
          <a:xfrm>
            <a:off x="1343850" y="866400"/>
            <a:ext cx="4185600" cy="36936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5" name="Google Shape;25;p45"/>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200"/>
              <a:buFont typeface="Arial"/>
              <a:buNone/>
            </a:pPr>
            <a:r>
              <a:rPr b="0" i="0" lang="en" sz="7200" u="none" cap="none" strike="noStrike">
                <a:solidFill>
                  <a:schemeClr val="lt1"/>
                </a:solidFill>
                <a:latin typeface="Arial"/>
                <a:ea typeface="Arial"/>
                <a:cs typeface="Arial"/>
                <a:sym typeface="Arial"/>
              </a:rPr>
              <a:t>“</a:t>
            </a:r>
            <a:endParaRPr b="0" i="0" sz="7200" u="none" cap="none" strike="noStrike">
              <a:solidFill>
                <a:schemeClr val="lt1"/>
              </a:solidFill>
              <a:latin typeface="Arial"/>
              <a:ea typeface="Arial"/>
              <a:cs typeface="Arial"/>
              <a:sym typeface="Arial"/>
            </a:endParaRPr>
          </a:p>
        </p:txBody>
      </p:sp>
      <p:sp>
        <p:nvSpPr>
          <p:cNvPr id="26" name="Google Shape;26;p4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7" name="Shape 27"/>
        <p:cNvGrpSpPr/>
        <p:nvPr/>
      </p:nvGrpSpPr>
      <p:grpSpPr>
        <a:xfrm>
          <a:off x="0" y="0"/>
          <a:ext cx="0" cy="0"/>
          <a:chOff x="0" y="0"/>
          <a:chExt cx="0" cy="0"/>
        </a:xfrm>
      </p:grpSpPr>
      <p:pic>
        <p:nvPicPr>
          <p:cNvPr id="28" name="Google Shape;28;p4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9" name="Google Shape;29;p46"/>
          <p:cNvSpPr txBox="1"/>
          <p:nvPr>
            <p:ph type="ctrTitle"/>
          </p:nvPr>
        </p:nvSpPr>
        <p:spPr>
          <a:xfrm>
            <a:off x="685800" y="1659550"/>
            <a:ext cx="4263900" cy="115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0" name="Google Shape;30;p46"/>
          <p:cNvSpPr txBox="1"/>
          <p:nvPr>
            <p:ph idx="1" type="subTitle"/>
          </p:nvPr>
        </p:nvSpPr>
        <p:spPr>
          <a:xfrm>
            <a:off x="685800" y="2916254"/>
            <a:ext cx="4263900" cy="78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1" name="Shape 31"/>
        <p:cNvGrpSpPr/>
        <p:nvPr/>
      </p:nvGrpSpPr>
      <p:grpSpPr>
        <a:xfrm>
          <a:off x="0" y="0"/>
          <a:ext cx="0" cy="0"/>
          <a:chOff x="0" y="0"/>
          <a:chExt cx="0" cy="0"/>
        </a:xfrm>
      </p:grpSpPr>
      <p:pic>
        <p:nvPicPr>
          <p:cNvPr id="32" name="Google Shape;32;p4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3" name="Google Shape;33;p47"/>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4" name="Google Shape;34;p47"/>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600"/>
              </a:spcBef>
              <a:spcAft>
                <a:spcPts val="0"/>
              </a:spcAft>
              <a:buSzPts val="24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35" name="Google Shape;35;p4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36" name="Shape 36"/>
        <p:cNvGrpSpPr/>
        <p:nvPr/>
      </p:nvGrpSpPr>
      <p:grpSpPr>
        <a:xfrm>
          <a:off x="0" y="0"/>
          <a:ext cx="0" cy="0"/>
          <a:chOff x="0" y="0"/>
          <a:chExt cx="0" cy="0"/>
        </a:xfrm>
      </p:grpSpPr>
      <p:sp>
        <p:nvSpPr>
          <p:cNvPr id="37" name="Google Shape;37;p4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8" name="Shape 38"/>
        <p:cNvGrpSpPr/>
        <p:nvPr/>
      </p:nvGrpSpPr>
      <p:grpSpPr>
        <a:xfrm>
          <a:off x="0" y="0"/>
          <a:ext cx="0" cy="0"/>
          <a:chOff x="0" y="0"/>
          <a:chExt cx="0" cy="0"/>
        </a:xfrm>
      </p:grpSpPr>
      <p:pic>
        <p:nvPicPr>
          <p:cNvPr id="39" name="Google Shape;39;p4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0" name="Google Shape;40;p49"/>
          <p:cNvSpPr txBox="1"/>
          <p:nvPr>
            <p:ph type="title"/>
          </p:nvPr>
        </p:nvSpPr>
        <p:spPr>
          <a:xfrm>
            <a:off x="580550" y="205975"/>
            <a:ext cx="64056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1" name="Google Shape;41;p49"/>
          <p:cNvSpPr txBox="1"/>
          <p:nvPr>
            <p:ph idx="1" type="body"/>
          </p:nvPr>
        </p:nvSpPr>
        <p:spPr>
          <a:xfrm>
            <a:off x="580550" y="1352550"/>
            <a:ext cx="2005800" cy="32022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2" name="Google Shape;42;p49"/>
          <p:cNvSpPr txBox="1"/>
          <p:nvPr>
            <p:ph idx="2" type="body"/>
          </p:nvPr>
        </p:nvSpPr>
        <p:spPr>
          <a:xfrm>
            <a:off x="2780447" y="1352550"/>
            <a:ext cx="2005800" cy="32022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3" name="Google Shape;43;p49"/>
          <p:cNvSpPr txBox="1"/>
          <p:nvPr>
            <p:ph idx="3" type="body"/>
          </p:nvPr>
        </p:nvSpPr>
        <p:spPr>
          <a:xfrm>
            <a:off x="4980344" y="1352550"/>
            <a:ext cx="2005800" cy="32022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4" name="Google Shape;44;p4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pic>
        <p:nvPicPr>
          <p:cNvPr id="46" name="Google Shape;46;p5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7" name="Google Shape;47;p50"/>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8" name="Google Shape;48;p5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1pPr>
            <a:lvl2pPr lvl="1"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2pPr>
            <a:lvl3pPr lvl="2"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3pPr>
            <a:lvl4pPr lvl="3"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4pPr>
            <a:lvl5pPr lvl="4"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5pPr>
            <a:lvl6pPr lvl="5"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6pPr>
            <a:lvl7pPr lvl="6"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7pPr>
            <a:lvl8pPr lvl="7"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8pPr>
            <a:lvl9pPr lvl="8"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9pPr>
          </a:lstStyle>
          <a:p/>
        </p:txBody>
      </p:sp>
      <p:sp>
        <p:nvSpPr>
          <p:cNvPr id="7" name="Google Shape;7;p4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600"/>
              </a:spcBef>
              <a:spcAft>
                <a:spcPts val="0"/>
              </a:spcAft>
              <a:buClr>
                <a:schemeClr val="accent5"/>
              </a:buClr>
              <a:buSzPts val="1800"/>
              <a:buFont typeface="Arial"/>
              <a:buChar char="⬡"/>
              <a:defRPr b="0" i="0" sz="2400" u="none" cap="none" strike="noStrike">
                <a:solidFill>
                  <a:schemeClr val="lt1"/>
                </a:solidFill>
                <a:latin typeface="Arial"/>
                <a:ea typeface="Arial"/>
                <a:cs typeface="Arial"/>
                <a:sym typeface="Arial"/>
              </a:defRPr>
            </a:lvl1pPr>
            <a:lvl2pPr indent="-381000" lvl="1" marL="914400" marR="0" rtl="0" algn="l">
              <a:lnSpc>
                <a:spcPct val="115000"/>
              </a:lnSpc>
              <a:spcBef>
                <a:spcPts val="0"/>
              </a:spcBef>
              <a:spcAft>
                <a:spcPts val="0"/>
              </a:spcAft>
              <a:buClr>
                <a:schemeClr val="accent5"/>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15000"/>
              </a:lnSpc>
              <a:spcBef>
                <a:spcPts val="0"/>
              </a:spcBef>
              <a:spcAft>
                <a:spcPts val="0"/>
              </a:spcAft>
              <a:buClr>
                <a:schemeClr val="accent5"/>
              </a:buClr>
              <a:buSzPts val="2400"/>
              <a:buFont typeface="Arial"/>
              <a:buChar char="∙"/>
              <a:defRPr b="0" i="0" sz="2400" u="none" cap="none" strike="noStrike">
                <a:solidFill>
                  <a:schemeClr val="lt1"/>
                </a:solidFill>
                <a:latin typeface="Arial"/>
                <a:ea typeface="Arial"/>
                <a:cs typeface="Arial"/>
                <a:sym typeface="Arial"/>
              </a:defRPr>
            </a:lvl3pPr>
            <a:lvl4pPr indent="-381000" lvl="3" marL="18288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81000" lvl="4" marL="22860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5pPr>
            <a:lvl6pPr indent="-381000" lvl="5" marL="27432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6pPr>
            <a:lvl7pPr indent="-381000" lvl="6" marL="32004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81000" lvl="7" marL="36576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8pPr>
            <a:lvl9pPr indent="-381000" lvl="8" marL="41148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9pPr>
          </a:lstStyle>
          <a:p/>
        </p:txBody>
      </p:sp>
      <p:sp>
        <p:nvSpPr>
          <p:cNvPr id="8" name="Google Shape;8;p4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9.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59.png"/><Relationship Id="rId5"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49.png"/><Relationship Id="rId5"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2.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8.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5.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4.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75.png"/><Relationship Id="rId6" Type="http://schemas.openxmlformats.org/officeDocument/2006/relationships/image" Target="../media/image71.png"/><Relationship Id="rId7"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3.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6.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5.png"/><Relationship Id="rId4" Type="http://schemas.openxmlformats.org/officeDocument/2006/relationships/image" Target="../media/image89.png"/><Relationship Id="rId5"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7.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91.png"/><Relationship Id="rId4" Type="http://schemas.openxmlformats.org/officeDocument/2006/relationships/image" Target="../media/image23.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ctrTitle"/>
          </p:nvPr>
        </p:nvSpPr>
        <p:spPr>
          <a:xfrm>
            <a:off x="685800" y="1991825"/>
            <a:ext cx="5110800" cy="1159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5000"/>
              <a:buNone/>
            </a:pPr>
            <a:r>
              <a:rPr lang="en"/>
              <a:t>Delta-lake và mô hình kết nối với AWS</a:t>
            </a:r>
            <a:endParaRPr/>
          </a:p>
        </p:txBody>
      </p:sp>
      <p:pic>
        <p:nvPicPr>
          <p:cNvPr id="61" name="Google Shape;61;p1"/>
          <p:cNvPicPr preferRelativeResize="0"/>
          <p:nvPr/>
        </p:nvPicPr>
        <p:blipFill rotWithShape="1">
          <a:blip r:embed="rId3">
            <a:alphaModFix/>
          </a:blip>
          <a:srcRect b="0" l="0" r="0" t="0"/>
          <a:stretch/>
        </p:blipFill>
        <p:spPr>
          <a:xfrm>
            <a:off x="5894475" y="1050906"/>
            <a:ext cx="1782850" cy="2031750"/>
          </a:xfrm>
          <a:prstGeom prst="rect">
            <a:avLst/>
          </a:prstGeom>
          <a:noFill/>
          <a:ln>
            <a:noFill/>
          </a:ln>
        </p:spPr>
      </p:pic>
      <p:pic>
        <p:nvPicPr>
          <p:cNvPr id="62" name="Google Shape;62;p1"/>
          <p:cNvPicPr preferRelativeResize="0"/>
          <p:nvPr/>
        </p:nvPicPr>
        <p:blipFill rotWithShape="1">
          <a:blip r:embed="rId4">
            <a:alphaModFix/>
          </a:blip>
          <a:srcRect b="0" l="0" r="0" t="0"/>
          <a:stretch/>
        </p:blipFill>
        <p:spPr>
          <a:xfrm>
            <a:off x="5320814" y="378324"/>
            <a:ext cx="662500" cy="726550"/>
          </a:xfrm>
          <a:prstGeom prst="rect">
            <a:avLst/>
          </a:prstGeom>
          <a:noFill/>
          <a:ln>
            <a:noFill/>
          </a:ln>
        </p:spPr>
      </p:pic>
      <p:pic>
        <p:nvPicPr>
          <p:cNvPr id="63" name="Google Shape;63;p1"/>
          <p:cNvPicPr preferRelativeResize="0"/>
          <p:nvPr/>
        </p:nvPicPr>
        <p:blipFill rotWithShape="1">
          <a:blip r:embed="rId5">
            <a:alphaModFix/>
          </a:blip>
          <a:srcRect b="0" l="0" r="0" t="0"/>
          <a:stretch/>
        </p:blipFill>
        <p:spPr>
          <a:xfrm>
            <a:off x="7593770" y="884611"/>
            <a:ext cx="482075" cy="525200"/>
          </a:xfrm>
          <a:prstGeom prst="rect">
            <a:avLst/>
          </a:prstGeom>
          <a:noFill/>
          <a:ln>
            <a:noFill/>
          </a:ln>
        </p:spPr>
      </p:pic>
      <p:pic>
        <p:nvPicPr>
          <p:cNvPr id="64" name="Google Shape;64;p1"/>
          <p:cNvPicPr preferRelativeResize="0"/>
          <p:nvPr/>
        </p:nvPicPr>
        <p:blipFill rotWithShape="1">
          <a:blip r:embed="rId6">
            <a:alphaModFix/>
          </a:blip>
          <a:srcRect b="0" l="0" r="0" t="0"/>
          <a:stretch/>
        </p:blipFill>
        <p:spPr>
          <a:xfrm>
            <a:off x="5621692" y="4034576"/>
            <a:ext cx="586165" cy="686300"/>
          </a:xfrm>
          <a:prstGeom prst="rect">
            <a:avLst/>
          </a:prstGeom>
          <a:noFill/>
          <a:ln>
            <a:noFill/>
          </a:ln>
        </p:spPr>
      </p:pic>
      <p:pic>
        <p:nvPicPr>
          <p:cNvPr id="65" name="Google Shape;65;p1"/>
          <p:cNvPicPr preferRelativeResize="0"/>
          <p:nvPr/>
        </p:nvPicPr>
        <p:blipFill rotWithShape="1">
          <a:blip r:embed="rId7">
            <a:alphaModFix/>
          </a:blip>
          <a:srcRect b="0" l="0" r="0" t="0"/>
          <a:stretch/>
        </p:blipFill>
        <p:spPr>
          <a:xfrm>
            <a:off x="8404399" y="3624439"/>
            <a:ext cx="321850" cy="448425"/>
          </a:xfrm>
          <a:prstGeom prst="rect">
            <a:avLst/>
          </a:prstGeom>
          <a:noFill/>
          <a:ln>
            <a:noFill/>
          </a:ln>
        </p:spPr>
      </p:pic>
      <p:pic>
        <p:nvPicPr>
          <p:cNvPr id="66" name="Google Shape;66;p1"/>
          <p:cNvPicPr preferRelativeResize="0"/>
          <p:nvPr/>
        </p:nvPicPr>
        <p:blipFill rotWithShape="1">
          <a:blip r:embed="rId7">
            <a:alphaModFix/>
          </a:blip>
          <a:srcRect b="0" l="0" r="0" t="0"/>
          <a:stretch/>
        </p:blipFill>
        <p:spPr>
          <a:xfrm>
            <a:off x="8664593" y="3757882"/>
            <a:ext cx="321850" cy="44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ctrTitle"/>
          </p:nvPr>
        </p:nvSpPr>
        <p:spPr>
          <a:xfrm>
            <a:off x="2669100" y="116650"/>
            <a:ext cx="4263900" cy="784800"/>
          </a:xfrm>
          <a:prstGeom prst="rect">
            <a:avLst/>
          </a:prstGeom>
          <a:noFill/>
          <a:ln>
            <a:noFill/>
          </a:ln>
        </p:spPr>
        <p:txBody>
          <a:bodyPr anchorCtr="0" anchor="b" bIns="0" lIns="0" spcFirstLastPara="1" rIns="0" wrap="square" tIns="0">
            <a:noAutofit/>
          </a:bodyPr>
          <a:lstStyle/>
          <a:p>
            <a:pPr indent="0" lvl="0" marL="457200" rtl="0" algn="l">
              <a:lnSpc>
                <a:spcPct val="100000"/>
              </a:lnSpc>
              <a:spcBef>
                <a:spcPts val="0"/>
              </a:spcBef>
              <a:spcAft>
                <a:spcPts val="0"/>
              </a:spcAft>
              <a:buNone/>
            </a:pPr>
            <a:r>
              <a:rPr lang="en"/>
              <a:t>Amazon Kinesis</a:t>
            </a:r>
            <a:endParaRPr/>
          </a:p>
        </p:txBody>
      </p:sp>
      <p:sp>
        <p:nvSpPr>
          <p:cNvPr id="128" name="Google Shape;128;p5"/>
          <p:cNvSpPr txBox="1"/>
          <p:nvPr>
            <p:ph idx="1" type="subTitle"/>
          </p:nvPr>
        </p:nvSpPr>
        <p:spPr>
          <a:xfrm>
            <a:off x="395775" y="1237500"/>
            <a:ext cx="5394900" cy="7848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lt1"/>
              </a:buClr>
              <a:buSzPts val="1800"/>
              <a:buChar char="●"/>
            </a:pPr>
            <a:r>
              <a:rPr lang="en">
                <a:solidFill>
                  <a:schemeClr val="lt1"/>
                </a:solidFill>
              </a:rPr>
              <a:t>G</a:t>
            </a:r>
            <a:r>
              <a:rPr lang="en">
                <a:solidFill>
                  <a:schemeClr val="lt1"/>
                </a:solidFill>
              </a:rPr>
              <a:t>iúp cho việc thu thập, xử lý và phân tích các luồng dữ liệu quy mô lớn từ vô số dịch vụ theo thời gian thực.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Hoạt động như một trung gian giữa các nguồn dữ liệu và cho phép các ứng dụng, dịch vụ khác hoạt động với dữ liệu nguồn</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Xử lý và phân tích dữ liệu gần như ngay lập tức thay vì phải chờ thu thập toàn bộ dữ liệu trước khi có thể bắt đầu xử lý rồi mới phân tích.</a:t>
            </a:r>
            <a:endParaRPr>
              <a:solidFill>
                <a:schemeClr val="lt1"/>
              </a:solidFill>
            </a:endParaRPr>
          </a:p>
        </p:txBody>
      </p:sp>
      <p:pic>
        <p:nvPicPr>
          <p:cNvPr id="129" name="Google Shape;129;p5"/>
          <p:cNvPicPr preferRelativeResize="0"/>
          <p:nvPr/>
        </p:nvPicPr>
        <p:blipFill rotWithShape="1">
          <a:blip r:embed="rId3">
            <a:alphaModFix/>
          </a:blip>
          <a:srcRect b="0" l="0" r="0" t="0"/>
          <a:stretch/>
        </p:blipFill>
        <p:spPr>
          <a:xfrm>
            <a:off x="5790680" y="2449022"/>
            <a:ext cx="145275" cy="423000"/>
          </a:xfrm>
          <a:prstGeom prst="rect">
            <a:avLst/>
          </a:prstGeom>
          <a:noFill/>
          <a:ln>
            <a:noFill/>
          </a:ln>
        </p:spPr>
      </p:pic>
      <p:pic>
        <p:nvPicPr>
          <p:cNvPr id="130" name="Google Shape;130;p5"/>
          <p:cNvPicPr preferRelativeResize="0"/>
          <p:nvPr/>
        </p:nvPicPr>
        <p:blipFill rotWithShape="1">
          <a:blip r:embed="rId4">
            <a:alphaModFix/>
          </a:blip>
          <a:srcRect b="0" l="0" r="0" t="0"/>
          <a:stretch/>
        </p:blipFill>
        <p:spPr>
          <a:xfrm>
            <a:off x="6336726" y="1237502"/>
            <a:ext cx="1032700" cy="1209125"/>
          </a:xfrm>
          <a:prstGeom prst="rect">
            <a:avLst/>
          </a:prstGeom>
          <a:noFill/>
          <a:ln>
            <a:noFill/>
          </a:ln>
        </p:spPr>
      </p:pic>
      <p:sp>
        <p:nvSpPr>
          <p:cNvPr id="131" name="Google Shape;131;p5"/>
          <p:cNvSpPr/>
          <p:nvPr/>
        </p:nvSpPr>
        <p:spPr>
          <a:xfrm>
            <a:off x="5790675" y="1039113"/>
            <a:ext cx="3292075" cy="2761325"/>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5"/>
          <p:cNvPicPr preferRelativeResize="0"/>
          <p:nvPr/>
        </p:nvPicPr>
        <p:blipFill>
          <a:blip r:embed="rId5">
            <a:alphaModFix/>
          </a:blip>
          <a:stretch>
            <a:fillRect/>
          </a:stretch>
        </p:blipFill>
        <p:spPr>
          <a:xfrm>
            <a:off x="6427050" y="1200575"/>
            <a:ext cx="2019300" cy="243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ph idx="1" type="body"/>
          </p:nvPr>
        </p:nvSpPr>
        <p:spPr>
          <a:xfrm>
            <a:off x="4332375" y="1250250"/>
            <a:ext cx="4214400" cy="31617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600"/>
              </a:spcBef>
              <a:spcAft>
                <a:spcPts val="0"/>
              </a:spcAft>
              <a:buSzPts val="2400"/>
              <a:buNone/>
            </a:pPr>
            <a:r>
              <a:rPr lang="en"/>
              <a:t>D</a:t>
            </a:r>
            <a:r>
              <a:rPr lang="en"/>
              <a:t>ịch vụ lưu trữ đối tượng lớn, chi phí thấp.</a:t>
            </a:r>
            <a:endParaRPr/>
          </a:p>
          <a:p>
            <a:pPr indent="0" lvl="0" marL="0" rtl="0" algn="just">
              <a:lnSpc>
                <a:spcPct val="115000"/>
              </a:lnSpc>
              <a:spcBef>
                <a:spcPts val="600"/>
              </a:spcBef>
              <a:spcAft>
                <a:spcPts val="0"/>
              </a:spcAft>
              <a:buSzPts val="2400"/>
              <a:buNone/>
            </a:pPr>
            <a:r>
              <a:rPr lang="en"/>
              <a:t>Dễ quản lý, mở rộng, khả năng bảo mật cao, đảm bảo độ bền dữ liệu</a:t>
            </a:r>
            <a:endParaRPr/>
          </a:p>
          <a:p>
            <a:pPr indent="0" lvl="0" marL="0" rtl="0" algn="just">
              <a:lnSpc>
                <a:spcPct val="115000"/>
              </a:lnSpc>
              <a:spcBef>
                <a:spcPts val="600"/>
              </a:spcBef>
              <a:spcAft>
                <a:spcPts val="0"/>
              </a:spcAft>
              <a:buSzPts val="2400"/>
              <a:buNone/>
            </a:pPr>
            <a:r>
              <a:rPr lang="en"/>
              <a:t>Delta Lake cung cấp API lớp lưu trữ, có thể sử dụng để lưu trữ dữ liệu trên S3.</a:t>
            </a:r>
            <a:endParaRPr/>
          </a:p>
        </p:txBody>
      </p:sp>
      <p:sp>
        <p:nvSpPr>
          <p:cNvPr id="138" name="Google Shape;138;p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39" name="Google Shape;139;p6"/>
          <p:cNvSpPr txBox="1"/>
          <p:nvPr>
            <p:ph idx="4294967295" type="ctrTitle"/>
          </p:nvPr>
        </p:nvSpPr>
        <p:spPr>
          <a:xfrm>
            <a:off x="2440050" y="127550"/>
            <a:ext cx="4263900" cy="784800"/>
          </a:xfrm>
          <a:prstGeom prst="rect">
            <a:avLst/>
          </a:prstGeom>
          <a:noFill/>
          <a:ln>
            <a:noFill/>
          </a:ln>
        </p:spPr>
        <p:txBody>
          <a:bodyPr anchorCtr="0" anchor="b" bIns="0" lIns="0" spcFirstLastPara="1" rIns="0" wrap="square" tIns="0">
            <a:noAutofit/>
          </a:bodyPr>
          <a:lstStyle/>
          <a:p>
            <a:pPr indent="0" lvl="0" marL="457200" rtl="0" algn="ctr">
              <a:lnSpc>
                <a:spcPct val="100000"/>
              </a:lnSpc>
              <a:spcBef>
                <a:spcPts val="0"/>
              </a:spcBef>
              <a:spcAft>
                <a:spcPts val="0"/>
              </a:spcAft>
              <a:buNone/>
            </a:pPr>
            <a:r>
              <a:rPr lang="en"/>
              <a:t>Amazon S3</a:t>
            </a:r>
            <a:endParaRPr/>
          </a:p>
        </p:txBody>
      </p:sp>
      <p:sp>
        <p:nvSpPr>
          <p:cNvPr id="140" name="Google Shape;140;p6"/>
          <p:cNvSpPr/>
          <p:nvPr/>
        </p:nvSpPr>
        <p:spPr>
          <a:xfrm>
            <a:off x="0" y="1522450"/>
            <a:ext cx="3292075" cy="2761325"/>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6"/>
          <p:cNvPicPr preferRelativeResize="0"/>
          <p:nvPr/>
        </p:nvPicPr>
        <p:blipFill>
          <a:blip r:embed="rId3">
            <a:alphaModFix/>
          </a:blip>
          <a:stretch>
            <a:fillRect/>
          </a:stretch>
        </p:blipFill>
        <p:spPr>
          <a:xfrm>
            <a:off x="641150" y="1683913"/>
            <a:ext cx="2009775" cy="24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txBox="1"/>
          <p:nvPr>
            <p:ph idx="2" type="body"/>
          </p:nvPr>
        </p:nvSpPr>
        <p:spPr>
          <a:xfrm>
            <a:off x="379300" y="768050"/>
            <a:ext cx="4509000" cy="27723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600"/>
              </a:spcBef>
              <a:spcAft>
                <a:spcPts val="0"/>
              </a:spcAft>
              <a:buSzPts val="2000"/>
              <a:buNone/>
            </a:pPr>
            <a:r>
              <a:rPr lang="en"/>
              <a:t> Là một cơ sở hạ tầng điện toán đám mây được cung cấp bởi Amazon Web Services (AWS) giúp cung cấp tài nguyên máy tính ảo hoá theo yêu cầu có thể mở rộng về khả năng xử lý cùng các thành phần phần cứng ảo như bộ nhớ máy tính (ram), vi xử lý, linh hoạt trong việc lựa chọn các phân vùng lưu trữ dữ liệu ở các nền tảng khác nhau và sự an toàn trong quản lý dịch vụ bởi kiến trúc ảo hoá đám mây mạnh mẽ của AWS.</a:t>
            </a:r>
            <a:endParaRPr/>
          </a:p>
        </p:txBody>
      </p:sp>
      <p:sp>
        <p:nvSpPr>
          <p:cNvPr id="147" name="Google Shape;147;p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48" name="Google Shape;148;p8"/>
          <p:cNvSpPr txBox="1"/>
          <p:nvPr>
            <p:ph idx="4294967295" type="ctrTitle"/>
          </p:nvPr>
        </p:nvSpPr>
        <p:spPr>
          <a:xfrm>
            <a:off x="3093925" y="-98400"/>
            <a:ext cx="42639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AWS EC2</a:t>
            </a:r>
            <a:endParaRPr/>
          </a:p>
        </p:txBody>
      </p:sp>
      <p:pic>
        <p:nvPicPr>
          <p:cNvPr id="149" name="Google Shape;149;p8"/>
          <p:cNvPicPr preferRelativeResize="0"/>
          <p:nvPr/>
        </p:nvPicPr>
        <p:blipFill>
          <a:blip r:embed="rId3">
            <a:alphaModFix/>
          </a:blip>
          <a:stretch>
            <a:fillRect/>
          </a:stretch>
        </p:blipFill>
        <p:spPr>
          <a:xfrm>
            <a:off x="5268789" y="1425325"/>
            <a:ext cx="3546186" cy="26954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90601e16bf_0_4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55" name="Google Shape;155;g190601e16bf_0_48"/>
          <p:cNvSpPr txBox="1"/>
          <p:nvPr>
            <p:ph idx="4294967295" type="ctrTitle"/>
          </p:nvPr>
        </p:nvSpPr>
        <p:spPr>
          <a:xfrm>
            <a:off x="3093925" y="-98400"/>
            <a:ext cx="42639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AWS EMR</a:t>
            </a:r>
            <a:endParaRPr/>
          </a:p>
        </p:txBody>
      </p:sp>
      <p:pic>
        <p:nvPicPr>
          <p:cNvPr id="156" name="Google Shape;156;g190601e16bf_0_48"/>
          <p:cNvPicPr preferRelativeResize="0"/>
          <p:nvPr/>
        </p:nvPicPr>
        <p:blipFill>
          <a:blip r:embed="rId3">
            <a:alphaModFix/>
          </a:blip>
          <a:stretch>
            <a:fillRect/>
          </a:stretch>
        </p:blipFill>
        <p:spPr>
          <a:xfrm>
            <a:off x="754500" y="900025"/>
            <a:ext cx="8093446" cy="3758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90601e16bf_0_5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62" name="Google Shape;162;g190601e16bf_0_57"/>
          <p:cNvSpPr txBox="1"/>
          <p:nvPr>
            <p:ph idx="4294967295" type="ctrTitle"/>
          </p:nvPr>
        </p:nvSpPr>
        <p:spPr>
          <a:xfrm>
            <a:off x="3093925" y="-98400"/>
            <a:ext cx="42639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AWS EMR NoteBook</a:t>
            </a:r>
            <a:endParaRPr/>
          </a:p>
        </p:txBody>
      </p:sp>
      <p:pic>
        <p:nvPicPr>
          <p:cNvPr id="163" name="Google Shape;163;g190601e16bf_0_57"/>
          <p:cNvPicPr preferRelativeResize="0"/>
          <p:nvPr/>
        </p:nvPicPr>
        <p:blipFill>
          <a:blip r:embed="rId3">
            <a:alphaModFix/>
          </a:blip>
          <a:stretch>
            <a:fillRect/>
          </a:stretch>
        </p:blipFill>
        <p:spPr>
          <a:xfrm>
            <a:off x="4387625" y="818375"/>
            <a:ext cx="4423988" cy="4152300"/>
          </a:xfrm>
          <a:prstGeom prst="rect">
            <a:avLst/>
          </a:prstGeom>
          <a:noFill/>
          <a:ln>
            <a:noFill/>
          </a:ln>
        </p:spPr>
      </p:pic>
      <p:sp>
        <p:nvSpPr>
          <p:cNvPr id="164" name="Google Shape;164;g190601e16bf_0_57"/>
          <p:cNvSpPr txBox="1"/>
          <p:nvPr>
            <p:ph idx="2" type="body"/>
          </p:nvPr>
        </p:nvSpPr>
        <p:spPr>
          <a:xfrm>
            <a:off x="379300" y="768050"/>
            <a:ext cx="3611100" cy="27723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600"/>
              </a:spcBef>
              <a:spcAft>
                <a:spcPts val="0"/>
              </a:spcAft>
              <a:buSzPts val="2000"/>
              <a:buNone/>
            </a:pPr>
            <a:r>
              <a:rPr lang="en"/>
              <a:t> Là một phần của emr cho phép thực hiện các lệnh trên giao diện thân thiện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70" name="Google Shape;170;p32"/>
          <p:cNvSpPr txBox="1"/>
          <p:nvPr>
            <p:ph idx="4294967295" type="ctrTitle"/>
          </p:nvPr>
        </p:nvSpPr>
        <p:spPr>
          <a:xfrm>
            <a:off x="627750" y="202025"/>
            <a:ext cx="5355000" cy="784800"/>
          </a:xfrm>
          <a:prstGeom prst="rect">
            <a:avLst/>
          </a:prstGeom>
          <a:noFill/>
          <a:ln>
            <a:noFill/>
          </a:ln>
        </p:spPr>
        <p:txBody>
          <a:bodyPr anchorCtr="0" anchor="b" bIns="0" lIns="0" spcFirstLastPara="1" rIns="0" wrap="square" tIns="0">
            <a:noAutofit/>
          </a:bodyPr>
          <a:lstStyle/>
          <a:p>
            <a:pPr indent="0" lvl="0" marL="457200" rtl="0" algn="l">
              <a:lnSpc>
                <a:spcPct val="100000"/>
              </a:lnSpc>
              <a:spcBef>
                <a:spcPts val="0"/>
              </a:spcBef>
              <a:spcAft>
                <a:spcPts val="0"/>
              </a:spcAft>
              <a:buNone/>
            </a:pPr>
            <a:r>
              <a:rPr lang="en"/>
              <a:t>Amazon </a:t>
            </a:r>
            <a:r>
              <a:rPr lang="en"/>
              <a:t>QuickSight</a:t>
            </a:r>
            <a:endParaRPr/>
          </a:p>
        </p:txBody>
      </p:sp>
      <p:pic>
        <p:nvPicPr>
          <p:cNvPr id="171" name="Google Shape;171;p32"/>
          <p:cNvPicPr preferRelativeResize="0"/>
          <p:nvPr/>
        </p:nvPicPr>
        <p:blipFill>
          <a:blip r:embed="rId3">
            <a:alphaModFix/>
          </a:blip>
          <a:stretch>
            <a:fillRect/>
          </a:stretch>
        </p:blipFill>
        <p:spPr>
          <a:xfrm>
            <a:off x="858738" y="1280875"/>
            <a:ext cx="6069926" cy="3414326"/>
          </a:xfrm>
          <a:prstGeom prst="rect">
            <a:avLst/>
          </a:prstGeom>
          <a:noFill/>
          <a:ln>
            <a:noFill/>
          </a:ln>
        </p:spPr>
      </p:pic>
      <p:pic>
        <p:nvPicPr>
          <p:cNvPr id="172" name="Google Shape;172;p32"/>
          <p:cNvPicPr preferRelativeResize="0"/>
          <p:nvPr/>
        </p:nvPicPr>
        <p:blipFill>
          <a:blip r:embed="rId4">
            <a:alphaModFix/>
          </a:blip>
          <a:stretch>
            <a:fillRect/>
          </a:stretch>
        </p:blipFill>
        <p:spPr>
          <a:xfrm>
            <a:off x="5744300" y="59721"/>
            <a:ext cx="3399700" cy="86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g190601e16bf_0_66"/>
          <p:cNvPicPr preferRelativeResize="0"/>
          <p:nvPr/>
        </p:nvPicPr>
        <p:blipFill rotWithShape="1">
          <a:blip r:embed="rId3">
            <a:alphaModFix/>
          </a:blip>
          <a:srcRect b="6499" l="0" r="0" t="6499"/>
          <a:stretch/>
        </p:blipFill>
        <p:spPr>
          <a:xfrm>
            <a:off x="5043500" y="1040850"/>
            <a:ext cx="3676800" cy="3061800"/>
          </a:xfrm>
          <a:prstGeom prst="hexagon">
            <a:avLst>
              <a:gd fmla="val 25000" name="adj"/>
              <a:gd fmla="val 115470" name="vf"/>
            </a:avLst>
          </a:prstGeom>
          <a:noFill/>
          <a:ln>
            <a:noFill/>
          </a:ln>
          <a:effectLst>
            <a:outerShdw blurRad="257175" rotWithShape="0" algn="bl" dir="5400000" dist="57150">
              <a:schemeClr val="dk1">
                <a:alpha val="49800"/>
              </a:schemeClr>
            </a:outerShdw>
          </a:effectLst>
        </p:spPr>
      </p:pic>
      <p:sp>
        <p:nvSpPr>
          <p:cNvPr id="178" name="Google Shape;178;g190601e16bf_0_6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79" name="Google Shape;179;g190601e16bf_0_66"/>
          <p:cNvSpPr txBox="1"/>
          <p:nvPr>
            <p:ph idx="4294967295" type="ctrTitle"/>
          </p:nvPr>
        </p:nvSpPr>
        <p:spPr>
          <a:xfrm>
            <a:off x="359625" y="3174150"/>
            <a:ext cx="5034600" cy="928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lt1"/>
              </a:buClr>
              <a:buSzPts val="3200"/>
              <a:buFont typeface="Lexend Deca"/>
              <a:buNone/>
            </a:pPr>
            <a:r>
              <a:rPr lang="en" sz="5000"/>
              <a:t>Delta-lake với hệ sinh thái aws</a:t>
            </a:r>
            <a:endParaRPr b="1" i="0" sz="5000" u="none" cap="none" strike="noStrike">
              <a:solidFill>
                <a:schemeClr val="lt1"/>
              </a:solidFill>
              <a:latin typeface="Lexend Deca"/>
              <a:ea typeface="Lexend Deca"/>
              <a:cs typeface="Lexend Deca"/>
              <a:sym typeface="Lexend De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90601e16bf_0_7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85" name="Google Shape;185;g190601e16bf_0_72"/>
          <p:cNvSpPr txBox="1"/>
          <p:nvPr>
            <p:ph idx="4294967295" type="ctrTitle"/>
          </p:nvPr>
        </p:nvSpPr>
        <p:spPr>
          <a:xfrm>
            <a:off x="644650" y="-149425"/>
            <a:ext cx="60807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Những gì nhóm đã làm được</a:t>
            </a:r>
            <a:endParaRPr/>
          </a:p>
        </p:txBody>
      </p:sp>
      <p:sp>
        <p:nvSpPr>
          <p:cNvPr id="186" name="Google Shape;186;g190601e16bf_0_72"/>
          <p:cNvSpPr txBox="1"/>
          <p:nvPr>
            <p:ph idx="2" type="body"/>
          </p:nvPr>
        </p:nvSpPr>
        <p:spPr>
          <a:xfrm>
            <a:off x="363150" y="1115025"/>
            <a:ext cx="8417700" cy="3895800"/>
          </a:xfrm>
          <a:prstGeom prst="rect">
            <a:avLst/>
          </a:prstGeom>
          <a:noFill/>
          <a:ln>
            <a:noFill/>
          </a:ln>
        </p:spPr>
        <p:txBody>
          <a:bodyPr anchorCtr="0" anchor="t" bIns="0" lIns="0" spcFirstLastPara="1" rIns="0" wrap="square" tIns="0">
            <a:noAutofit/>
          </a:bodyPr>
          <a:lstStyle/>
          <a:p>
            <a:pPr indent="-355600" lvl="0" marL="457200" rtl="0" algn="just">
              <a:lnSpc>
                <a:spcPct val="115000"/>
              </a:lnSpc>
              <a:spcBef>
                <a:spcPts val="600"/>
              </a:spcBef>
              <a:spcAft>
                <a:spcPts val="0"/>
              </a:spcAft>
              <a:buSzPts val="2000"/>
              <a:buChar char="⬡"/>
            </a:pPr>
            <a:r>
              <a:rPr lang="en"/>
              <a:t>Cài đặt được spark và delta-lake trên instance EC2 kết nối với S3 và thực hiện các câu lệnh truy vấn, xử lý dữ liệu theo delta-lake framework bằng cách ssh vào EC2 instant</a:t>
            </a:r>
            <a:endParaRPr/>
          </a:p>
          <a:p>
            <a:pPr indent="-355600" lvl="0" marL="457200" rtl="0" algn="just">
              <a:lnSpc>
                <a:spcPct val="115000"/>
              </a:lnSpc>
              <a:spcBef>
                <a:spcPts val="0"/>
              </a:spcBef>
              <a:spcAft>
                <a:spcPts val="0"/>
              </a:spcAft>
              <a:buSzPts val="2000"/>
              <a:buChar char="⬡"/>
            </a:pPr>
            <a:r>
              <a:rPr lang="en"/>
              <a:t>Cấu hình EMR cho phép sử dụng delta-lake framework và thực hiện truy vấn dữ khai thác dữ liệu qua EMR notebook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90601e16bf_0_8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92" name="Google Shape;192;g190601e16bf_0_80"/>
          <p:cNvSpPr txBox="1"/>
          <p:nvPr>
            <p:ph idx="4294967295" type="ctrTitle"/>
          </p:nvPr>
        </p:nvSpPr>
        <p:spPr>
          <a:xfrm>
            <a:off x="676025" y="2347550"/>
            <a:ext cx="5034600" cy="928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lt1"/>
              </a:buClr>
              <a:buSzPts val="3200"/>
              <a:buFont typeface="Lexend Deca"/>
              <a:buNone/>
            </a:pPr>
            <a:r>
              <a:rPr lang="en" sz="5000"/>
              <a:t>Cấu hình cài đặt trên ec2 instance</a:t>
            </a:r>
            <a:endParaRPr b="1" i="0" sz="5000" u="none" cap="none" strike="noStrike">
              <a:solidFill>
                <a:schemeClr val="lt1"/>
              </a:solidFill>
              <a:latin typeface="Lexend Deca"/>
              <a:ea typeface="Lexend Deca"/>
              <a:cs typeface="Lexend Deca"/>
              <a:sym typeface="Lexend Deca"/>
            </a:endParaRPr>
          </a:p>
        </p:txBody>
      </p:sp>
      <p:pic>
        <p:nvPicPr>
          <p:cNvPr id="193" name="Google Shape;193;g190601e16bf_0_80"/>
          <p:cNvPicPr preferRelativeResize="0"/>
          <p:nvPr/>
        </p:nvPicPr>
        <p:blipFill rotWithShape="1">
          <a:blip r:embed="rId3">
            <a:alphaModFix/>
          </a:blip>
          <a:srcRect b="0" l="0" r="0" t="0"/>
          <a:stretch/>
        </p:blipFill>
        <p:spPr>
          <a:xfrm>
            <a:off x="6061300" y="826075"/>
            <a:ext cx="2766325" cy="310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90601e16bf_0_9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99" name="Google Shape;199;g190601e16bf_0_93"/>
          <p:cNvSpPr txBox="1"/>
          <p:nvPr>
            <p:ph idx="4294967295" type="ctrTitle"/>
          </p:nvPr>
        </p:nvSpPr>
        <p:spPr>
          <a:xfrm>
            <a:off x="644650" y="-149425"/>
            <a:ext cx="60807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1: Tạo instance ec2</a:t>
            </a:r>
            <a:endParaRPr/>
          </a:p>
        </p:txBody>
      </p:sp>
      <p:pic>
        <p:nvPicPr>
          <p:cNvPr id="200" name="Google Shape;200;g190601e16bf_0_93"/>
          <p:cNvPicPr preferRelativeResize="0"/>
          <p:nvPr/>
        </p:nvPicPr>
        <p:blipFill>
          <a:blip r:embed="rId3">
            <a:alphaModFix/>
          </a:blip>
          <a:stretch>
            <a:fillRect/>
          </a:stretch>
        </p:blipFill>
        <p:spPr>
          <a:xfrm>
            <a:off x="560625" y="1159323"/>
            <a:ext cx="4268275" cy="3208576"/>
          </a:xfrm>
          <a:prstGeom prst="rect">
            <a:avLst/>
          </a:prstGeom>
          <a:noFill/>
          <a:ln>
            <a:noFill/>
          </a:ln>
        </p:spPr>
      </p:pic>
      <p:pic>
        <p:nvPicPr>
          <p:cNvPr id="201" name="Google Shape;201;g190601e16bf_0_93"/>
          <p:cNvPicPr preferRelativeResize="0"/>
          <p:nvPr/>
        </p:nvPicPr>
        <p:blipFill>
          <a:blip r:embed="rId4">
            <a:alphaModFix/>
          </a:blip>
          <a:stretch>
            <a:fillRect/>
          </a:stretch>
        </p:blipFill>
        <p:spPr>
          <a:xfrm>
            <a:off x="5605775" y="798000"/>
            <a:ext cx="3058494" cy="4203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g170d7d6e12a_1_0"/>
          <p:cNvSpPr txBox="1"/>
          <p:nvPr>
            <p:ph type="ctrTitle"/>
          </p:nvPr>
        </p:nvSpPr>
        <p:spPr>
          <a:xfrm>
            <a:off x="1051150" y="1991825"/>
            <a:ext cx="8004600" cy="1159800"/>
          </a:xfrm>
          <a:prstGeom prst="rect">
            <a:avLst/>
          </a:prstGeom>
        </p:spPr>
        <p:txBody>
          <a:bodyPr anchorCtr="0" anchor="ctr" bIns="0" lIns="0" spcFirstLastPara="1" rIns="0" wrap="square" tIns="0">
            <a:noAutofit/>
          </a:bodyPr>
          <a:lstStyle/>
          <a:p>
            <a:pPr indent="0" lvl="0" marL="0" rtl="0" algn="just">
              <a:lnSpc>
                <a:spcPct val="150000"/>
              </a:lnSpc>
              <a:spcBef>
                <a:spcPts val="0"/>
              </a:spcBef>
              <a:spcAft>
                <a:spcPts val="0"/>
              </a:spcAft>
              <a:buNone/>
            </a:pPr>
            <a:r>
              <a:rPr lang="en" sz="3300"/>
              <a:t>19110345 - Nguyễn Hiếu Đan</a:t>
            </a:r>
            <a:endParaRPr sz="3300"/>
          </a:p>
          <a:p>
            <a:pPr indent="0" lvl="0" marL="0" rtl="0" algn="just">
              <a:lnSpc>
                <a:spcPct val="150000"/>
              </a:lnSpc>
              <a:spcBef>
                <a:spcPts val="0"/>
              </a:spcBef>
              <a:spcAft>
                <a:spcPts val="0"/>
              </a:spcAft>
              <a:buNone/>
            </a:pPr>
            <a:r>
              <a:rPr lang="en" sz="3300"/>
              <a:t>19110456 - Ninh Phạm Trung Thành</a:t>
            </a:r>
            <a:endParaRPr sz="3300"/>
          </a:p>
          <a:p>
            <a:pPr indent="0" lvl="0" marL="0" rtl="0" algn="just">
              <a:lnSpc>
                <a:spcPct val="150000"/>
              </a:lnSpc>
              <a:spcBef>
                <a:spcPts val="0"/>
              </a:spcBef>
              <a:spcAft>
                <a:spcPts val="0"/>
              </a:spcAft>
              <a:buNone/>
            </a:pPr>
            <a:r>
              <a:rPr lang="en" sz="3300"/>
              <a:t>19110461 - Dương Đức Thắng</a:t>
            </a:r>
            <a:endParaRPr sz="3300"/>
          </a:p>
        </p:txBody>
      </p:sp>
      <p:sp>
        <p:nvSpPr>
          <p:cNvPr id="72" name="Google Shape;72;g170d7d6e12a_1_0"/>
          <p:cNvSpPr txBox="1"/>
          <p:nvPr>
            <p:ph idx="4294967295" type="title"/>
          </p:nvPr>
        </p:nvSpPr>
        <p:spPr>
          <a:xfrm>
            <a:off x="580550" y="205975"/>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Thành viên: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90601e16bf_0_10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07" name="Google Shape;207;g190601e16bf_0_103"/>
          <p:cNvSpPr txBox="1"/>
          <p:nvPr>
            <p:ph idx="4294967295" type="ctrTitle"/>
          </p:nvPr>
        </p:nvSpPr>
        <p:spPr>
          <a:xfrm>
            <a:off x="644650" y="-149425"/>
            <a:ext cx="60807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2: Tạo bucket S3</a:t>
            </a:r>
            <a:endParaRPr/>
          </a:p>
        </p:txBody>
      </p:sp>
      <p:pic>
        <p:nvPicPr>
          <p:cNvPr id="208" name="Google Shape;208;g190601e16bf_0_103"/>
          <p:cNvPicPr preferRelativeResize="0"/>
          <p:nvPr/>
        </p:nvPicPr>
        <p:blipFill>
          <a:blip r:embed="rId3">
            <a:alphaModFix/>
          </a:blip>
          <a:stretch>
            <a:fillRect/>
          </a:stretch>
        </p:blipFill>
        <p:spPr>
          <a:xfrm>
            <a:off x="379900" y="942875"/>
            <a:ext cx="4199800" cy="3706050"/>
          </a:xfrm>
          <a:prstGeom prst="rect">
            <a:avLst/>
          </a:prstGeom>
          <a:noFill/>
          <a:ln>
            <a:noFill/>
          </a:ln>
        </p:spPr>
      </p:pic>
      <p:pic>
        <p:nvPicPr>
          <p:cNvPr id="209" name="Google Shape;209;g190601e16bf_0_103"/>
          <p:cNvPicPr preferRelativeResize="0"/>
          <p:nvPr/>
        </p:nvPicPr>
        <p:blipFill>
          <a:blip r:embed="rId4">
            <a:alphaModFix/>
          </a:blip>
          <a:stretch>
            <a:fillRect/>
          </a:stretch>
        </p:blipFill>
        <p:spPr>
          <a:xfrm>
            <a:off x="4732100" y="787775"/>
            <a:ext cx="4259501" cy="3396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90601e16bf_0_11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15" name="Google Shape;215;g190601e16bf_0_112"/>
          <p:cNvSpPr txBox="1"/>
          <p:nvPr>
            <p:ph idx="4294967295" type="ctrTitle"/>
          </p:nvPr>
        </p:nvSpPr>
        <p:spPr>
          <a:xfrm>
            <a:off x="391075" y="-89200"/>
            <a:ext cx="80895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3: Truy cập vào EC2 instance</a:t>
            </a:r>
            <a:endParaRPr/>
          </a:p>
        </p:txBody>
      </p:sp>
      <p:pic>
        <p:nvPicPr>
          <p:cNvPr id="216" name="Google Shape;216;g190601e16bf_0_112"/>
          <p:cNvPicPr preferRelativeResize="0"/>
          <p:nvPr/>
        </p:nvPicPr>
        <p:blipFill>
          <a:blip r:embed="rId3">
            <a:alphaModFix/>
          </a:blip>
          <a:stretch>
            <a:fillRect/>
          </a:stretch>
        </p:blipFill>
        <p:spPr>
          <a:xfrm>
            <a:off x="765625" y="765025"/>
            <a:ext cx="7612742" cy="4143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90601e16bf_0_12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22" name="Google Shape;222;g190601e16bf_0_120"/>
          <p:cNvSpPr txBox="1"/>
          <p:nvPr>
            <p:ph idx="4294967295" type="ctrTitle"/>
          </p:nvPr>
        </p:nvSpPr>
        <p:spPr>
          <a:xfrm>
            <a:off x="391075" y="-89200"/>
            <a:ext cx="80895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4: Cài đặt Python và Java</a:t>
            </a:r>
            <a:endParaRPr/>
          </a:p>
        </p:txBody>
      </p:sp>
      <p:pic>
        <p:nvPicPr>
          <p:cNvPr id="223" name="Google Shape;223;g190601e16bf_0_120"/>
          <p:cNvPicPr preferRelativeResize="0"/>
          <p:nvPr/>
        </p:nvPicPr>
        <p:blipFill>
          <a:blip r:embed="rId3">
            <a:alphaModFix/>
          </a:blip>
          <a:stretch>
            <a:fillRect/>
          </a:stretch>
        </p:blipFill>
        <p:spPr>
          <a:xfrm>
            <a:off x="152400" y="778750"/>
            <a:ext cx="8839199" cy="2233225"/>
          </a:xfrm>
          <a:prstGeom prst="rect">
            <a:avLst/>
          </a:prstGeom>
          <a:noFill/>
          <a:ln>
            <a:noFill/>
          </a:ln>
        </p:spPr>
      </p:pic>
      <p:pic>
        <p:nvPicPr>
          <p:cNvPr id="224" name="Google Shape;224;g190601e16bf_0_120"/>
          <p:cNvPicPr preferRelativeResize="0"/>
          <p:nvPr/>
        </p:nvPicPr>
        <p:blipFill>
          <a:blip r:embed="rId4">
            <a:alphaModFix/>
          </a:blip>
          <a:stretch>
            <a:fillRect/>
          </a:stretch>
        </p:blipFill>
        <p:spPr>
          <a:xfrm>
            <a:off x="152400" y="3164375"/>
            <a:ext cx="8839202" cy="934072"/>
          </a:xfrm>
          <a:prstGeom prst="rect">
            <a:avLst/>
          </a:prstGeom>
          <a:noFill/>
          <a:ln>
            <a:noFill/>
          </a:ln>
        </p:spPr>
      </p:pic>
      <p:pic>
        <p:nvPicPr>
          <p:cNvPr id="225" name="Google Shape;225;g190601e16bf_0_120"/>
          <p:cNvPicPr preferRelativeResize="0"/>
          <p:nvPr/>
        </p:nvPicPr>
        <p:blipFill>
          <a:blip r:embed="rId5">
            <a:alphaModFix/>
          </a:blip>
          <a:stretch>
            <a:fillRect/>
          </a:stretch>
        </p:blipFill>
        <p:spPr>
          <a:xfrm>
            <a:off x="152400" y="4319372"/>
            <a:ext cx="8839199" cy="4779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90601e16bf_0_12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31" name="Google Shape;231;g190601e16bf_0_128"/>
          <p:cNvSpPr txBox="1"/>
          <p:nvPr>
            <p:ph idx="4294967295" type="ctrTitle"/>
          </p:nvPr>
        </p:nvSpPr>
        <p:spPr>
          <a:xfrm>
            <a:off x="391075" y="-89200"/>
            <a:ext cx="80895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5: Cài đặt PySpark</a:t>
            </a:r>
            <a:endParaRPr/>
          </a:p>
        </p:txBody>
      </p:sp>
      <p:pic>
        <p:nvPicPr>
          <p:cNvPr id="232" name="Google Shape;232;g190601e16bf_0_128"/>
          <p:cNvPicPr preferRelativeResize="0"/>
          <p:nvPr/>
        </p:nvPicPr>
        <p:blipFill>
          <a:blip r:embed="rId3">
            <a:alphaModFix/>
          </a:blip>
          <a:stretch>
            <a:fillRect/>
          </a:stretch>
        </p:blipFill>
        <p:spPr>
          <a:xfrm>
            <a:off x="152400" y="848000"/>
            <a:ext cx="8839200" cy="3207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90601e16bf_0_13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38" name="Google Shape;238;g190601e16bf_0_139"/>
          <p:cNvSpPr txBox="1"/>
          <p:nvPr>
            <p:ph idx="4294967295" type="ctrTitle"/>
          </p:nvPr>
        </p:nvSpPr>
        <p:spPr>
          <a:xfrm>
            <a:off x="470200" y="177875"/>
            <a:ext cx="80895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6: Cài đặt môi trường để chạy spark và delta-lake</a:t>
            </a:r>
            <a:endParaRPr/>
          </a:p>
        </p:txBody>
      </p:sp>
      <p:pic>
        <p:nvPicPr>
          <p:cNvPr id="239" name="Google Shape;239;g190601e16bf_0_139"/>
          <p:cNvPicPr preferRelativeResize="0"/>
          <p:nvPr/>
        </p:nvPicPr>
        <p:blipFill>
          <a:blip r:embed="rId3">
            <a:alphaModFix/>
          </a:blip>
          <a:stretch>
            <a:fillRect/>
          </a:stretch>
        </p:blipFill>
        <p:spPr>
          <a:xfrm>
            <a:off x="152400" y="1115075"/>
            <a:ext cx="8839203" cy="649325"/>
          </a:xfrm>
          <a:prstGeom prst="rect">
            <a:avLst/>
          </a:prstGeom>
          <a:noFill/>
          <a:ln>
            <a:noFill/>
          </a:ln>
        </p:spPr>
      </p:pic>
      <p:pic>
        <p:nvPicPr>
          <p:cNvPr id="240" name="Google Shape;240;g190601e16bf_0_139"/>
          <p:cNvPicPr preferRelativeResize="0"/>
          <p:nvPr/>
        </p:nvPicPr>
        <p:blipFill>
          <a:blip r:embed="rId4">
            <a:alphaModFix/>
          </a:blip>
          <a:stretch>
            <a:fillRect/>
          </a:stretch>
        </p:blipFill>
        <p:spPr>
          <a:xfrm>
            <a:off x="152400" y="1916800"/>
            <a:ext cx="8759880" cy="2680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90601e16bf_0_16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46" name="Google Shape;246;g190601e16bf_0_167"/>
          <p:cNvPicPr preferRelativeResize="0"/>
          <p:nvPr/>
        </p:nvPicPr>
        <p:blipFill>
          <a:blip r:embed="rId3">
            <a:alphaModFix/>
          </a:blip>
          <a:stretch>
            <a:fillRect/>
          </a:stretch>
        </p:blipFill>
        <p:spPr>
          <a:xfrm>
            <a:off x="87975" y="896175"/>
            <a:ext cx="8941300" cy="367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90601e16bf_0_15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52" name="Google Shape;252;g190601e16bf_0_151"/>
          <p:cNvSpPr txBox="1"/>
          <p:nvPr>
            <p:ph idx="4294967295" type="ctrTitle"/>
          </p:nvPr>
        </p:nvSpPr>
        <p:spPr>
          <a:xfrm>
            <a:off x="470200" y="177875"/>
            <a:ext cx="80895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7: Import 1 file csv vào S3 để lấy và xử lý dữ liệu</a:t>
            </a:r>
            <a:endParaRPr/>
          </a:p>
        </p:txBody>
      </p:sp>
      <p:pic>
        <p:nvPicPr>
          <p:cNvPr id="253" name="Google Shape;253;g190601e16bf_0_151"/>
          <p:cNvPicPr preferRelativeResize="0"/>
          <p:nvPr/>
        </p:nvPicPr>
        <p:blipFill>
          <a:blip r:embed="rId3">
            <a:alphaModFix/>
          </a:blip>
          <a:stretch>
            <a:fillRect/>
          </a:stretch>
        </p:blipFill>
        <p:spPr>
          <a:xfrm>
            <a:off x="1421925" y="1096400"/>
            <a:ext cx="6912164" cy="3876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190601e16bf_0_16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59" name="Google Shape;259;g190601e16bf_0_160"/>
          <p:cNvSpPr txBox="1"/>
          <p:nvPr>
            <p:ph idx="4294967295" type="ctrTitle"/>
          </p:nvPr>
        </p:nvSpPr>
        <p:spPr>
          <a:xfrm>
            <a:off x="470200" y="177875"/>
            <a:ext cx="80895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8: Đọc và truy vấn dữ liệu bằng spark</a:t>
            </a:r>
            <a:endParaRPr/>
          </a:p>
        </p:txBody>
      </p:sp>
      <p:pic>
        <p:nvPicPr>
          <p:cNvPr id="260" name="Google Shape;260;g190601e16bf_0_160"/>
          <p:cNvPicPr preferRelativeResize="0"/>
          <p:nvPr/>
        </p:nvPicPr>
        <p:blipFill>
          <a:blip r:embed="rId3">
            <a:alphaModFix/>
          </a:blip>
          <a:stretch>
            <a:fillRect/>
          </a:stretch>
        </p:blipFill>
        <p:spPr>
          <a:xfrm>
            <a:off x="152400" y="1115075"/>
            <a:ext cx="8839199" cy="349099"/>
          </a:xfrm>
          <a:prstGeom prst="rect">
            <a:avLst/>
          </a:prstGeom>
          <a:noFill/>
          <a:ln>
            <a:noFill/>
          </a:ln>
        </p:spPr>
      </p:pic>
      <p:pic>
        <p:nvPicPr>
          <p:cNvPr id="261" name="Google Shape;261;g190601e16bf_0_160"/>
          <p:cNvPicPr preferRelativeResize="0"/>
          <p:nvPr/>
        </p:nvPicPr>
        <p:blipFill>
          <a:blip r:embed="rId4">
            <a:alphaModFix/>
          </a:blip>
          <a:stretch>
            <a:fillRect/>
          </a:stretch>
        </p:blipFill>
        <p:spPr>
          <a:xfrm>
            <a:off x="598525" y="1616575"/>
            <a:ext cx="8111839" cy="3374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90601e16bf_0_18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67" name="Google Shape;267;g190601e16bf_0_180"/>
          <p:cNvSpPr txBox="1"/>
          <p:nvPr>
            <p:ph idx="4294967295" type="ctrTitle"/>
          </p:nvPr>
        </p:nvSpPr>
        <p:spPr>
          <a:xfrm>
            <a:off x="470200" y="177875"/>
            <a:ext cx="80895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9: Sử dụng delta để viết và đọc kết quả</a:t>
            </a:r>
            <a:endParaRPr/>
          </a:p>
        </p:txBody>
      </p:sp>
      <p:pic>
        <p:nvPicPr>
          <p:cNvPr id="268" name="Google Shape;268;g190601e16bf_0_180"/>
          <p:cNvPicPr preferRelativeResize="0"/>
          <p:nvPr/>
        </p:nvPicPr>
        <p:blipFill>
          <a:blip r:embed="rId3">
            <a:alphaModFix/>
          </a:blip>
          <a:stretch>
            <a:fillRect/>
          </a:stretch>
        </p:blipFill>
        <p:spPr>
          <a:xfrm>
            <a:off x="152400" y="1115075"/>
            <a:ext cx="8730625" cy="607825"/>
          </a:xfrm>
          <a:prstGeom prst="rect">
            <a:avLst/>
          </a:prstGeom>
          <a:noFill/>
          <a:ln>
            <a:noFill/>
          </a:ln>
        </p:spPr>
      </p:pic>
      <p:pic>
        <p:nvPicPr>
          <p:cNvPr id="269" name="Google Shape;269;g190601e16bf_0_180"/>
          <p:cNvPicPr preferRelativeResize="0"/>
          <p:nvPr/>
        </p:nvPicPr>
        <p:blipFill>
          <a:blip r:embed="rId4">
            <a:alphaModFix/>
          </a:blip>
          <a:stretch>
            <a:fillRect/>
          </a:stretch>
        </p:blipFill>
        <p:spPr>
          <a:xfrm>
            <a:off x="152400" y="1875300"/>
            <a:ext cx="2761371" cy="3115800"/>
          </a:xfrm>
          <a:prstGeom prst="rect">
            <a:avLst/>
          </a:prstGeom>
          <a:noFill/>
          <a:ln>
            <a:noFill/>
          </a:ln>
        </p:spPr>
      </p:pic>
      <p:pic>
        <p:nvPicPr>
          <p:cNvPr id="270" name="Google Shape;270;g190601e16bf_0_180"/>
          <p:cNvPicPr preferRelativeResize="0"/>
          <p:nvPr/>
        </p:nvPicPr>
        <p:blipFill>
          <a:blip r:embed="rId5">
            <a:alphaModFix/>
          </a:blip>
          <a:stretch>
            <a:fillRect/>
          </a:stretch>
        </p:blipFill>
        <p:spPr>
          <a:xfrm>
            <a:off x="3114821" y="2072125"/>
            <a:ext cx="5914456" cy="27221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90601e16bf_0_19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76" name="Google Shape;276;g190601e16bf_0_193"/>
          <p:cNvSpPr txBox="1"/>
          <p:nvPr>
            <p:ph idx="4294967295" type="ctrTitle"/>
          </p:nvPr>
        </p:nvSpPr>
        <p:spPr>
          <a:xfrm>
            <a:off x="676025" y="2347550"/>
            <a:ext cx="5034600" cy="928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lt1"/>
              </a:buClr>
              <a:buSzPts val="3200"/>
              <a:buFont typeface="Lexend Deca"/>
              <a:buNone/>
            </a:pPr>
            <a:r>
              <a:rPr lang="en" sz="5000"/>
              <a:t>Cấu hình cài đặt trên EMR</a:t>
            </a:r>
            <a:endParaRPr b="1" i="0" sz="5000" u="none" cap="none" strike="noStrike">
              <a:solidFill>
                <a:schemeClr val="lt1"/>
              </a:solidFill>
              <a:latin typeface="Lexend Deca"/>
              <a:ea typeface="Lexend Deca"/>
              <a:cs typeface="Lexend Deca"/>
              <a:sym typeface="Lexend Deca"/>
            </a:endParaRPr>
          </a:p>
        </p:txBody>
      </p:sp>
      <p:pic>
        <p:nvPicPr>
          <p:cNvPr id="277" name="Google Shape;277;g190601e16bf_0_193"/>
          <p:cNvPicPr preferRelativeResize="0"/>
          <p:nvPr/>
        </p:nvPicPr>
        <p:blipFill>
          <a:blip r:embed="rId3">
            <a:alphaModFix/>
          </a:blip>
          <a:stretch>
            <a:fillRect/>
          </a:stretch>
        </p:blipFill>
        <p:spPr>
          <a:xfrm>
            <a:off x="5396175" y="821575"/>
            <a:ext cx="3633100" cy="2629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170d7d6e12a_0_16"/>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Giới thiệu.</a:t>
            </a:r>
            <a:endParaRPr/>
          </a:p>
        </p:txBody>
      </p:sp>
      <p:sp>
        <p:nvSpPr>
          <p:cNvPr id="78" name="Google Shape;78;g170d7d6e12a_0_1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79" name="Google Shape;79;g170d7d6e12a_0_16"/>
          <p:cNvPicPr preferRelativeResize="0"/>
          <p:nvPr/>
        </p:nvPicPr>
        <p:blipFill>
          <a:blip r:embed="rId3">
            <a:alphaModFix/>
          </a:blip>
          <a:stretch>
            <a:fillRect/>
          </a:stretch>
        </p:blipFill>
        <p:spPr>
          <a:xfrm>
            <a:off x="983263" y="1552550"/>
            <a:ext cx="7361176" cy="2672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90601e16bf_0_19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83" name="Google Shape;283;g190601e16bf_0_199"/>
          <p:cNvSpPr txBox="1"/>
          <p:nvPr>
            <p:ph idx="4294967295" type="ctrTitle"/>
          </p:nvPr>
        </p:nvSpPr>
        <p:spPr>
          <a:xfrm>
            <a:off x="644650" y="-149425"/>
            <a:ext cx="60807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1: Tạo buckets S3</a:t>
            </a:r>
            <a:endParaRPr/>
          </a:p>
        </p:txBody>
      </p:sp>
      <p:pic>
        <p:nvPicPr>
          <p:cNvPr id="284" name="Google Shape;284;g190601e16bf_0_199"/>
          <p:cNvPicPr preferRelativeResize="0"/>
          <p:nvPr/>
        </p:nvPicPr>
        <p:blipFill>
          <a:blip r:embed="rId3">
            <a:alphaModFix/>
          </a:blip>
          <a:stretch>
            <a:fillRect/>
          </a:stretch>
        </p:blipFill>
        <p:spPr>
          <a:xfrm>
            <a:off x="152400" y="787775"/>
            <a:ext cx="8839200" cy="827526"/>
          </a:xfrm>
          <a:prstGeom prst="rect">
            <a:avLst/>
          </a:prstGeom>
          <a:noFill/>
          <a:ln>
            <a:noFill/>
          </a:ln>
        </p:spPr>
      </p:pic>
      <p:pic>
        <p:nvPicPr>
          <p:cNvPr id="285" name="Google Shape;285;g190601e16bf_0_199"/>
          <p:cNvPicPr preferRelativeResize="0"/>
          <p:nvPr/>
        </p:nvPicPr>
        <p:blipFill>
          <a:blip r:embed="rId4">
            <a:alphaModFix/>
          </a:blip>
          <a:stretch>
            <a:fillRect/>
          </a:stretch>
        </p:blipFill>
        <p:spPr>
          <a:xfrm>
            <a:off x="152400" y="1767701"/>
            <a:ext cx="3280667" cy="3223399"/>
          </a:xfrm>
          <a:prstGeom prst="rect">
            <a:avLst/>
          </a:prstGeom>
          <a:noFill/>
          <a:ln>
            <a:noFill/>
          </a:ln>
        </p:spPr>
      </p:pic>
      <p:pic>
        <p:nvPicPr>
          <p:cNvPr id="286" name="Google Shape;286;g190601e16bf_0_199"/>
          <p:cNvPicPr preferRelativeResize="0"/>
          <p:nvPr/>
        </p:nvPicPr>
        <p:blipFill>
          <a:blip r:embed="rId5">
            <a:alphaModFix/>
          </a:blip>
          <a:stretch>
            <a:fillRect/>
          </a:stretch>
        </p:blipFill>
        <p:spPr>
          <a:xfrm>
            <a:off x="3939742" y="1964526"/>
            <a:ext cx="4594580" cy="2829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90601e16bf_0_21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92" name="Google Shape;292;g190601e16bf_0_210"/>
          <p:cNvSpPr txBox="1"/>
          <p:nvPr>
            <p:ph idx="4294967295" type="ctrTitle"/>
          </p:nvPr>
        </p:nvSpPr>
        <p:spPr>
          <a:xfrm>
            <a:off x="369100" y="270450"/>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2: cách 1: tạo EMR instance (Cloud shell)</a:t>
            </a:r>
            <a:endParaRPr/>
          </a:p>
        </p:txBody>
      </p:sp>
      <p:pic>
        <p:nvPicPr>
          <p:cNvPr id="293" name="Google Shape;293;g190601e16bf_0_210"/>
          <p:cNvPicPr preferRelativeResize="0"/>
          <p:nvPr/>
        </p:nvPicPr>
        <p:blipFill>
          <a:blip r:embed="rId3">
            <a:alphaModFix/>
          </a:blip>
          <a:stretch>
            <a:fillRect/>
          </a:stretch>
        </p:blipFill>
        <p:spPr>
          <a:xfrm>
            <a:off x="628650" y="1252525"/>
            <a:ext cx="7886700" cy="2638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190601e16bf_0_22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99" name="Google Shape;299;g190601e16bf_0_221"/>
          <p:cNvSpPr txBox="1"/>
          <p:nvPr>
            <p:ph idx="4294967295" type="ctrTitle"/>
          </p:nvPr>
        </p:nvSpPr>
        <p:spPr>
          <a:xfrm>
            <a:off x="452850" y="-96925"/>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2: cách 2: tạo EMR thủ công</a:t>
            </a:r>
            <a:endParaRPr/>
          </a:p>
        </p:txBody>
      </p:sp>
      <p:pic>
        <p:nvPicPr>
          <p:cNvPr id="300" name="Google Shape;300;g190601e16bf_0_221"/>
          <p:cNvPicPr preferRelativeResize="0"/>
          <p:nvPr/>
        </p:nvPicPr>
        <p:blipFill>
          <a:blip r:embed="rId3">
            <a:alphaModFix/>
          </a:blip>
          <a:stretch>
            <a:fillRect/>
          </a:stretch>
        </p:blipFill>
        <p:spPr>
          <a:xfrm>
            <a:off x="152400" y="840275"/>
            <a:ext cx="8839198" cy="32035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90601e16bf_0_22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06" name="Google Shape;306;g190601e16bf_0_229"/>
          <p:cNvSpPr txBox="1"/>
          <p:nvPr>
            <p:ph idx="4294967295" type="ctrTitle"/>
          </p:nvPr>
        </p:nvSpPr>
        <p:spPr>
          <a:xfrm>
            <a:off x="452850" y="-96925"/>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2: cách 2.1: tạo EMR thủ công</a:t>
            </a:r>
            <a:endParaRPr/>
          </a:p>
        </p:txBody>
      </p:sp>
      <p:pic>
        <p:nvPicPr>
          <p:cNvPr id="307" name="Google Shape;307;g190601e16bf_0_229"/>
          <p:cNvPicPr preferRelativeResize="0"/>
          <p:nvPr/>
        </p:nvPicPr>
        <p:blipFill>
          <a:blip r:embed="rId3">
            <a:alphaModFix/>
          </a:blip>
          <a:stretch>
            <a:fillRect/>
          </a:stretch>
        </p:blipFill>
        <p:spPr>
          <a:xfrm>
            <a:off x="152400" y="840275"/>
            <a:ext cx="8839200" cy="326055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90601e16bf_0_23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13" name="Google Shape;313;g190601e16bf_0_236"/>
          <p:cNvSpPr txBox="1"/>
          <p:nvPr>
            <p:ph idx="4294967295" type="ctrTitle"/>
          </p:nvPr>
        </p:nvSpPr>
        <p:spPr>
          <a:xfrm>
            <a:off x="452850" y="-96925"/>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2: cách 2.2: tạo EMR thủ công</a:t>
            </a:r>
            <a:endParaRPr/>
          </a:p>
        </p:txBody>
      </p:sp>
      <p:pic>
        <p:nvPicPr>
          <p:cNvPr id="314" name="Google Shape;314;g190601e16bf_0_236"/>
          <p:cNvPicPr preferRelativeResize="0"/>
          <p:nvPr/>
        </p:nvPicPr>
        <p:blipFill>
          <a:blip r:embed="rId3">
            <a:alphaModFix/>
          </a:blip>
          <a:stretch>
            <a:fillRect/>
          </a:stretch>
        </p:blipFill>
        <p:spPr>
          <a:xfrm>
            <a:off x="152400" y="840275"/>
            <a:ext cx="8839198" cy="1101770"/>
          </a:xfrm>
          <a:prstGeom prst="rect">
            <a:avLst/>
          </a:prstGeom>
          <a:noFill/>
          <a:ln>
            <a:noFill/>
          </a:ln>
        </p:spPr>
      </p:pic>
      <p:pic>
        <p:nvPicPr>
          <p:cNvPr id="315" name="Google Shape;315;g190601e16bf_0_236"/>
          <p:cNvPicPr preferRelativeResize="0"/>
          <p:nvPr/>
        </p:nvPicPr>
        <p:blipFill>
          <a:blip r:embed="rId4">
            <a:alphaModFix/>
          </a:blip>
          <a:stretch>
            <a:fillRect/>
          </a:stretch>
        </p:blipFill>
        <p:spPr>
          <a:xfrm>
            <a:off x="1700700" y="2094445"/>
            <a:ext cx="5907196" cy="289665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90601e16bf_0_24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321" name="Google Shape;321;g190601e16bf_0_244"/>
          <p:cNvPicPr preferRelativeResize="0"/>
          <p:nvPr/>
        </p:nvPicPr>
        <p:blipFill>
          <a:blip r:embed="rId3">
            <a:alphaModFix/>
          </a:blip>
          <a:stretch>
            <a:fillRect/>
          </a:stretch>
        </p:blipFill>
        <p:spPr>
          <a:xfrm>
            <a:off x="244225" y="1976800"/>
            <a:ext cx="8839201" cy="1720906"/>
          </a:xfrm>
          <a:prstGeom prst="rect">
            <a:avLst/>
          </a:prstGeom>
          <a:noFill/>
          <a:ln>
            <a:noFill/>
          </a:ln>
        </p:spPr>
      </p:pic>
      <p:sp>
        <p:nvSpPr>
          <p:cNvPr id="322" name="Google Shape;322;g190601e16bf_0_244"/>
          <p:cNvSpPr txBox="1"/>
          <p:nvPr>
            <p:ph idx="4294967295" type="ctrTitle"/>
          </p:nvPr>
        </p:nvSpPr>
        <p:spPr>
          <a:xfrm>
            <a:off x="452850" y="-96925"/>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2: cách 2.3: tạo EMR thủ công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90601e16bf_0_25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328" name="Google Shape;328;g190601e16bf_0_253"/>
          <p:cNvPicPr preferRelativeResize="0"/>
          <p:nvPr/>
        </p:nvPicPr>
        <p:blipFill>
          <a:blip r:embed="rId3">
            <a:alphaModFix/>
          </a:blip>
          <a:stretch>
            <a:fillRect/>
          </a:stretch>
        </p:blipFill>
        <p:spPr>
          <a:xfrm>
            <a:off x="0" y="1254801"/>
            <a:ext cx="9143998" cy="3394847"/>
          </a:xfrm>
          <a:prstGeom prst="rect">
            <a:avLst/>
          </a:prstGeom>
          <a:noFill/>
          <a:ln>
            <a:noFill/>
          </a:ln>
        </p:spPr>
      </p:pic>
      <p:sp>
        <p:nvSpPr>
          <p:cNvPr id="329" name="Google Shape;329;g190601e16bf_0_253"/>
          <p:cNvSpPr txBox="1"/>
          <p:nvPr>
            <p:ph idx="4294967295" type="ctrTitle"/>
          </p:nvPr>
        </p:nvSpPr>
        <p:spPr>
          <a:xfrm>
            <a:off x="242275" y="165500"/>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3: Kiểm tra cluster đã chạy thành công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90601e16bf_0_26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g190601e16bf_0_262"/>
          <p:cNvSpPr txBox="1"/>
          <p:nvPr>
            <p:ph idx="4294967295" type="ctrTitle"/>
          </p:nvPr>
        </p:nvSpPr>
        <p:spPr>
          <a:xfrm>
            <a:off x="152400" y="-162525"/>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4: tạo notebook </a:t>
            </a:r>
            <a:endParaRPr/>
          </a:p>
        </p:txBody>
      </p:sp>
      <p:pic>
        <p:nvPicPr>
          <p:cNvPr id="336" name="Google Shape;336;g190601e16bf_0_262"/>
          <p:cNvPicPr preferRelativeResize="0"/>
          <p:nvPr/>
        </p:nvPicPr>
        <p:blipFill>
          <a:blip r:embed="rId3">
            <a:alphaModFix/>
          </a:blip>
          <a:stretch>
            <a:fillRect/>
          </a:stretch>
        </p:blipFill>
        <p:spPr>
          <a:xfrm>
            <a:off x="152400" y="774675"/>
            <a:ext cx="8839196" cy="1886385"/>
          </a:xfrm>
          <a:prstGeom prst="rect">
            <a:avLst/>
          </a:prstGeom>
          <a:noFill/>
          <a:ln>
            <a:noFill/>
          </a:ln>
        </p:spPr>
      </p:pic>
      <p:pic>
        <p:nvPicPr>
          <p:cNvPr id="337" name="Google Shape;337;g190601e16bf_0_262"/>
          <p:cNvPicPr preferRelativeResize="0"/>
          <p:nvPr/>
        </p:nvPicPr>
        <p:blipFill>
          <a:blip r:embed="rId4">
            <a:alphaModFix/>
          </a:blip>
          <a:stretch>
            <a:fillRect/>
          </a:stretch>
        </p:blipFill>
        <p:spPr>
          <a:xfrm>
            <a:off x="1806425" y="2813460"/>
            <a:ext cx="5741051" cy="21776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190601e16bf_0_27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343" name="Google Shape;343;g190601e16bf_0_270"/>
          <p:cNvPicPr preferRelativeResize="0"/>
          <p:nvPr/>
        </p:nvPicPr>
        <p:blipFill>
          <a:blip r:embed="rId3">
            <a:alphaModFix/>
          </a:blip>
          <a:stretch>
            <a:fillRect/>
          </a:stretch>
        </p:blipFill>
        <p:spPr>
          <a:xfrm>
            <a:off x="152400" y="1031500"/>
            <a:ext cx="8839199" cy="277503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90601e16bf_0_27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g190601e16bf_0_278"/>
          <p:cNvSpPr txBox="1"/>
          <p:nvPr>
            <p:ph idx="4294967295" type="ctrTitle"/>
          </p:nvPr>
        </p:nvSpPr>
        <p:spPr>
          <a:xfrm>
            <a:off x="452850" y="218000"/>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6: Sử dụng NoteBook để khia thác dữ liệu </a:t>
            </a:r>
            <a:endParaRPr/>
          </a:p>
        </p:txBody>
      </p:sp>
      <p:pic>
        <p:nvPicPr>
          <p:cNvPr id="350" name="Google Shape;350;g190601e16bf_0_278"/>
          <p:cNvPicPr preferRelativeResize="0"/>
          <p:nvPr/>
        </p:nvPicPr>
        <p:blipFill>
          <a:blip r:embed="rId3">
            <a:alphaModFix/>
          </a:blip>
          <a:stretch>
            <a:fillRect/>
          </a:stretch>
        </p:blipFill>
        <p:spPr>
          <a:xfrm>
            <a:off x="1608850" y="1076475"/>
            <a:ext cx="6556496" cy="3835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
          <p:cNvSpPr txBox="1"/>
          <p:nvPr>
            <p:ph type="title"/>
          </p:nvPr>
        </p:nvSpPr>
        <p:spPr>
          <a:xfrm>
            <a:off x="580550" y="282175"/>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Delta lake là gì?</a:t>
            </a:r>
            <a:endParaRPr/>
          </a:p>
        </p:txBody>
      </p:sp>
      <p:sp>
        <p:nvSpPr>
          <p:cNvPr id="85" name="Google Shape;85;p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86" name="Google Shape;86;p2"/>
          <p:cNvSpPr txBox="1"/>
          <p:nvPr/>
        </p:nvSpPr>
        <p:spPr>
          <a:xfrm>
            <a:off x="459275" y="1571625"/>
            <a:ext cx="2857500" cy="19086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en">
                <a:solidFill>
                  <a:schemeClr val="lt1"/>
                </a:solidFill>
              </a:rPr>
              <a:t>Delta lake là một framework lưu trữ mã nguồn mở được ra mắt vào năm 2019 cho phép xây dựng kiến trúc datalake với các công cụ tính toán như </a:t>
            </a:r>
            <a:r>
              <a:rPr lang="en">
                <a:solidFill>
                  <a:schemeClr val="lt1"/>
                </a:solidFill>
                <a:latin typeface="Roboto"/>
                <a:ea typeface="Roboto"/>
                <a:cs typeface="Roboto"/>
                <a:sym typeface="Roboto"/>
              </a:rPr>
              <a:t> Spark, PrestoDB, Flink, Trino, Hive và các API sử dụng Scala, Java, Rust, Ruby, and Python.</a:t>
            </a:r>
            <a:endParaRPr>
              <a:solidFill>
                <a:schemeClr val="lt1"/>
              </a:solidFill>
            </a:endParaRPr>
          </a:p>
        </p:txBody>
      </p:sp>
      <p:pic>
        <p:nvPicPr>
          <p:cNvPr id="87" name="Google Shape;87;p2"/>
          <p:cNvPicPr preferRelativeResize="0"/>
          <p:nvPr/>
        </p:nvPicPr>
        <p:blipFill>
          <a:blip r:embed="rId3">
            <a:alphaModFix/>
          </a:blip>
          <a:stretch>
            <a:fillRect/>
          </a:stretch>
        </p:blipFill>
        <p:spPr>
          <a:xfrm>
            <a:off x="3398375" y="1430100"/>
            <a:ext cx="5521773" cy="3192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190601e16bf_0_29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g190601e16bf_0_293"/>
          <p:cNvSpPr txBox="1"/>
          <p:nvPr>
            <p:ph idx="4294967295" type="ctrTitle"/>
          </p:nvPr>
        </p:nvSpPr>
        <p:spPr>
          <a:xfrm>
            <a:off x="452850" y="-175650"/>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6.1: Configure cho PySpark</a:t>
            </a:r>
            <a:endParaRPr/>
          </a:p>
        </p:txBody>
      </p:sp>
      <p:pic>
        <p:nvPicPr>
          <p:cNvPr id="357" name="Google Shape;357;g190601e16bf_0_293"/>
          <p:cNvPicPr preferRelativeResize="0"/>
          <p:nvPr/>
        </p:nvPicPr>
        <p:blipFill>
          <a:blip r:embed="rId3">
            <a:alphaModFix/>
          </a:blip>
          <a:stretch>
            <a:fillRect/>
          </a:stretch>
        </p:blipFill>
        <p:spPr>
          <a:xfrm>
            <a:off x="152400" y="709100"/>
            <a:ext cx="8839201" cy="2098984"/>
          </a:xfrm>
          <a:prstGeom prst="rect">
            <a:avLst/>
          </a:prstGeom>
          <a:noFill/>
          <a:ln>
            <a:noFill/>
          </a:ln>
        </p:spPr>
      </p:pic>
      <p:pic>
        <p:nvPicPr>
          <p:cNvPr id="358" name="Google Shape;358;g190601e16bf_0_293"/>
          <p:cNvPicPr preferRelativeResize="0"/>
          <p:nvPr/>
        </p:nvPicPr>
        <p:blipFill>
          <a:blip r:embed="rId4">
            <a:alphaModFix/>
          </a:blip>
          <a:stretch>
            <a:fillRect/>
          </a:stretch>
        </p:blipFill>
        <p:spPr>
          <a:xfrm>
            <a:off x="0" y="3055788"/>
            <a:ext cx="9144001" cy="1694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90601e16bf_0_28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g190601e16bf_0_286"/>
          <p:cNvSpPr txBox="1"/>
          <p:nvPr>
            <p:ph idx="4294967295" type="ctrTitle"/>
          </p:nvPr>
        </p:nvSpPr>
        <p:spPr>
          <a:xfrm>
            <a:off x="452850" y="0"/>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Bước 7: Kiểm tra hoạt động</a:t>
            </a:r>
            <a:endParaRPr/>
          </a:p>
        </p:txBody>
      </p:sp>
      <p:pic>
        <p:nvPicPr>
          <p:cNvPr id="365" name="Google Shape;365;g190601e16bf_0_286"/>
          <p:cNvPicPr preferRelativeResize="0"/>
          <p:nvPr/>
        </p:nvPicPr>
        <p:blipFill>
          <a:blip r:embed="rId3">
            <a:alphaModFix/>
          </a:blip>
          <a:stretch>
            <a:fillRect/>
          </a:stretch>
        </p:blipFill>
        <p:spPr>
          <a:xfrm>
            <a:off x="152400" y="860425"/>
            <a:ext cx="8839200" cy="3422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90601e16bf_0_30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371" name="Google Shape;371;g190601e16bf_0_302"/>
          <p:cNvPicPr preferRelativeResize="0"/>
          <p:nvPr/>
        </p:nvPicPr>
        <p:blipFill>
          <a:blip r:embed="rId3">
            <a:alphaModFix/>
          </a:blip>
          <a:stretch>
            <a:fillRect/>
          </a:stretch>
        </p:blipFill>
        <p:spPr>
          <a:xfrm>
            <a:off x="152400" y="1188950"/>
            <a:ext cx="8839199" cy="3858904"/>
          </a:xfrm>
          <a:prstGeom prst="rect">
            <a:avLst/>
          </a:prstGeom>
          <a:noFill/>
          <a:ln>
            <a:noFill/>
          </a:ln>
        </p:spPr>
      </p:pic>
      <p:pic>
        <p:nvPicPr>
          <p:cNvPr id="372" name="Google Shape;372;g190601e16bf_0_302"/>
          <p:cNvPicPr preferRelativeResize="0"/>
          <p:nvPr/>
        </p:nvPicPr>
        <p:blipFill>
          <a:blip r:embed="rId4">
            <a:alphaModFix/>
          </a:blip>
          <a:stretch>
            <a:fillRect/>
          </a:stretch>
        </p:blipFill>
        <p:spPr>
          <a:xfrm>
            <a:off x="152400" y="152400"/>
            <a:ext cx="8839198" cy="80865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90601e16bf_0_3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378" name="Google Shape;378;g190601e16bf_0_310"/>
          <p:cNvPicPr preferRelativeResize="0"/>
          <p:nvPr/>
        </p:nvPicPr>
        <p:blipFill>
          <a:blip r:embed="rId3">
            <a:alphaModFix/>
          </a:blip>
          <a:stretch>
            <a:fillRect/>
          </a:stretch>
        </p:blipFill>
        <p:spPr>
          <a:xfrm>
            <a:off x="152400" y="152400"/>
            <a:ext cx="8839199" cy="982866"/>
          </a:xfrm>
          <a:prstGeom prst="rect">
            <a:avLst/>
          </a:prstGeom>
          <a:noFill/>
          <a:ln>
            <a:noFill/>
          </a:ln>
        </p:spPr>
      </p:pic>
      <p:pic>
        <p:nvPicPr>
          <p:cNvPr id="379" name="Google Shape;379;g190601e16bf_0_310"/>
          <p:cNvPicPr preferRelativeResize="0"/>
          <p:nvPr/>
        </p:nvPicPr>
        <p:blipFill>
          <a:blip r:embed="rId4">
            <a:alphaModFix/>
          </a:blip>
          <a:stretch>
            <a:fillRect/>
          </a:stretch>
        </p:blipFill>
        <p:spPr>
          <a:xfrm>
            <a:off x="979050" y="1274541"/>
            <a:ext cx="6702291" cy="370343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90601e16bf_0_3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385" name="Google Shape;385;g190601e16bf_0_320"/>
          <p:cNvPicPr preferRelativeResize="0"/>
          <p:nvPr/>
        </p:nvPicPr>
        <p:blipFill>
          <a:blip r:embed="rId3">
            <a:alphaModFix/>
          </a:blip>
          <a:stretch>
            <a:fillRect/>
          </a:stretch>
        </p:blipFill>
        <p:spPr>
          <a:xfrm>
            <a:off x="152400" y="454200"/>
            <a:ext cx="8839202" cy="435383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90601e16bf_0_33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91" name="Google Shape;391;g190601e16bf_0_336"/>
          <p:cNvSpPr txBox="1"/>
          <p:nvPr>
            <p:ph idx="4294967295" type="ctrTitle"/>
          </p:nvPr>
        </p:nvSpPr>
        <p:spPr>
          <a:xfrm>
            <a:off x="571050" y="3580950"/>
            <a:ext cx="5034600" cy="928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lt1"/>
              </a:buClr>
              <a:buSzPts val="3200"/>
              <a:buFont typeface="Lexend Deca"/>
              <a:buNone/>
            </a:pPr>
            <a:r>
              <a:rPr lang="en" sz="5000"/>
              <a:t>Demo khai thác dữ liệu bằng delta-lake trên notebook</a:t>
            </a:r>
            <a:endParaRPr b="1" i="0" sz="5000" u="none" cap="none" strike="noStrike">
              <a:solidFill>
                <a:schemeClr val="lt1"/>
              </a:solidFill>
              <a:latin typeface="Lexend Deca"/>
              <a:ea typeface="Lexend Deca"/>
              <a:cs typeface="Lexend Deca"/>
              <a:sym typeface="Lexend Deca"/>
            </a:endParaRPr>
          </a:p>
        </p:txBody>
      </p:sp>
      <p:pic>
        <p:nvPicPr>
          <p:cNvPr id="392" name="Google Shape;392;g190601e16bf_0_336"/>
          <p:cNvPicPr preferRelativeResize="0"/>
          <p:nvPr/>
        </p:nvPicPr>
        <p:blipFill>
          <a:blip r:embed="rId3">
            <a:alphaModFix/>
          </a:blip>
          <a:stretch>
            <a:fillRect/>
          </a:stretch>
        </p:blipFill>
        <p:spPr>
          <a:xfrm>
            <a:off x="5742000" y="546025"/>
            <a:ext cx="2826297" cy="32761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18bf983a1ec_0_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398" name="Google Shape;398;g18bf983a1ec_0_0"/>
          <p:cNvSpPr txBox="1"/>
          <p:nvPr>
            <p:ph idx="4294967295" type="ctrTitle"/>
          </p:nvPr>
        </p:nvSpPr>
        <p:spPr>
          <a:xfrm>
            <a:off x="119825" y="-140650"/>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Chuẩn bị dữ liệu</a:t>
            </a:r>
            <a:endParaRPr/>
          </a:p>
        </p:txBody>
      </p:sp>
      <p:pic>
        <p:nvPicPr>
          <p:cNvPr id="399" name="Google Shape;399;g18bf983a1ec_0_0"/>
          <p:cNvPicPr preferRelativeResize="0"/>
          <p:nvPr/>
        </p:nvPicPr>
        <p:blipFill>
          <a:blip r:embed="rId3">
            <a:alphaModFix/>
          </a:blip>
          <a:stretch>
            <a:fillRect/>
          </a:stretch>
        </p:blipFill>
        <p:spPr>
          <a:xfrm>
            <a:off x="152400" y="644150"/>
            <a:ext cx="8839202" cy="2553075"/>
          </a:xfrm>
          <a:prstGeom prst="rect">
            <a:avLst/>
          </a:prstGeom>
          <a:noFill/>
          <a:ln>
            <a:noFill/>
          </a:ln>
        </p:spPr>
      </p:pic>
      <p:pic>
        <p:nvPicPr>
          <p:cNvPr id="400" name="Google Shape;400;g18bf983a1ec_0_0"/>
          <p:cNvPicPr preferRelativeResize="0"/>
          <p:nvPr/>
        </p:nvPicPr>
        <p:blipFill>
          <a:blip r:embed="rId4">
            <a:alphaModFix/>
          </a:blip>
          <a:stretch>
            <a:fillRect/>
          </a:stretch>
        </p:blipFill>
        <p:spPr>
          <a:xfrm>
            <a:off x="0" y="3380242"/>
            <a:ext cx="9144000" cy="170726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8bf983a1ec_0_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406" name="Google Shape;406;g18bf983a1ec_0_9"/>
          <p:cNvPicPr preferRelativeResize="0"/>
          <p:nvPr/>
        </p:nvPicPr>
        <p:blipFill>
          <a:blip r:embed="rId3">
            <a:alphaModFix/>
          </a:blip>
          <a:stretch>
            <a:fillRect/>
          </a:stretch>
        </p:blipFill>
        <p:spPr>
          <a:xfrm>
            <a:off x="152400" y="152400"/>
            <a:ext cx="8839201" cy="1746981"/>
          </a:xfrm>
          <a:prstGeom prst="rect">
            <a:avLst/>
          </a:prstGeom>
          <a:noFill/>
          <a:ln>
            <a:noFill/>
          </a:ln>
        </p:spPr>
      </p:pic>
      <p:pic>
        <p:nvPicPr>
          <p:cNvPr id="407" name="Google Shape;407;g18bf983a1ec_0_9"/>
          <p:cNvPicPr preferRelativeResize="0"/>
          <p:nvPr/>
        </p:nvPicPr>
        <p:blipFill>
          <a:blip r:embed="rId4">
            <a:alphaModFix/>
          </a:blip>
          <a:stretch>
            <a:fillRect/>
          </a:stretch>
        </p:blipFill>
        <p:spPr>
          <a:xfrm>
            <a:off x="152400" y="2051781"/>
            <a:ext cx="3251871" cy="2939319"/>
          </a:xfrm>
          <a:prstGeom prst="rect">
            <a:avLst/>
          </a:prstGeom>
          <a:noFill/>
          <a:ln>
            <a:noFill/>
          </a:ln>
        </p:spPr>
      </p:pic>
      <p:pic>
        <p:nvPicPr>
          <p:cNvPr id="408" name="Google Shape;408;g18bf983a1ec_0_9"/>
          <p:cNvPicPr preferRelativeResize="0"/>
          <p:nvPr/>
        </p:nvPicPr>
        <p:blipFill>
          <a:blip r:embed="rId5">
            <a:alphaModFix/>
          </a:blip>
          <a:stretch>
            <a:fillRect/>
          </a:stretch>
        </p:blipFill>
        <p:spPr>
          <a:xfrm>
            <a:off x="3606175" y="2008675"/>
            <a:ext cx="5423100" cy="634525"/>
          </a:xfrm>
          <a:prstGeom prst="rect">
            <a:avLst/>
          </a:prstGeom>
          <a:noFill/>
          <a:ln>
            <a:noFill/>
          </a:ln>
        </p:spPr>
      </p:pic>
      <p:pic>
        <p:nvPicPr>
          <p:cNvPr id="409" name="Google Shape;409;g18bf983a1ec_0_9"/>
          <p:cNvPicPr preferRelativeResize="0"/>
          <p:nvPr/>
        </p:nvPicPr>
        <p:blipFill>
          <a:blip r:embed="rId6">
            <a:alphaModFix/>
          </a:blip>
          <a:stretch>
            <a:fillRect/>
          </a:stretch>
        </p:blipFill>
        <p:spPr>
          <a:xfrm>
            <a:off x="3606171" y="2643200"/>
            <a:ext cx="4521747" cy="1801852"/>
          </a:xfrm>
          <a:prstGeom prst="rect">
            <a:avLst/>
          </a:prstGeom>
          <a:noFill/>
          <a:ln>
            <a:noFill/>
          </a:ln>
        </p:spPr>
      </p:pic>
      <p:pic>
        <p:nvPicPr>
          <p:cNvPr id="410" name="Google Shape;410;g18bf983a1ec_0_9"/>
          <p:cNvPicPr preferRelativeResize="0"/>
          <p:nvPr/>
        </p:nvPicPr>
        <p:blipFill>
          <a:blip r:embed="rId7">
            <a:alphaModFix/>
          </a:blip>
          <a:stretch>
            <a:fillRect/>
          </a:stretch>
        </p:blipFill>
        <p:spPr>
          <a:xfrm>
            <a:off x="3606163" y="4445049"/>
            <a:ext cx="5131036" cy="634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8bf983a1ec_0_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416" name="Google Shape;416;g18bf983a1ec_0_23"/>
          <p:cNvPicPr preferRelativeResize="0"/>
          <p:nvPr/>
        </p:nvPicPr>
        <p:blipFill>
          <a:blip r:embed="rId3">
            <a:alphaModFix/>
          </a:blip>
          <a:stretch>
            <a:fillRect/>
          </a:stretch>
        </p:blipFill>
        <p:spPr>
          <a:xfrm>
            <a:off x="152400" y="958600"/>
            <a:ext cx="8876875" cy="3062300"/>
          </a:xfrm>
          <a:prstGeom prst="rect">
            <a:avLst/>
          </a:prstGeom>
          <a:noFill/>
          <a:ln>
            <a:noFill/>
          </a:ln>
        </p:spPr>
      </p:pic>
      <p:sp>
        <p:nvSpPr>
          <p:cNvPr id="417" name="Google Shape;417;g18bf983a1ec_0_23"/>
          <p:cNvSpPr txBox="1"/>
          <p:nvPr>
            <p:ph idx="4294967295" type="ctrTitle"/>
          </p:nvPr>
        </p:nvSpPr>
        <p:spPr>
          <a:xfrm>
            <a:off x="119825" y="-140650"/>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Đọc dữ liệu</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8bf983a1ec_0_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23" name="Google Shape;423;g18bf983a1ec_0_35"/>
          <p:cNvPicPr preferRelativeResize="0"/>
          <p:nvPr/>
        </p:nvPicPr>
        <p:blipFill>
          <a:blip r:embed="rId3">
            <a:alphaModFix/>
          </a:blip>
          <a:stretch>
            <a:fillRect/>
          </a:stretch>
        </p:blipFill>
        <p:spPr>
          <a:xfrm>
            <a:off x="152400" y="152400"/>
            <a:ext cx="8796141" cy="4445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190601e16bf_0_9"/>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Tại sao phải dùng delta-lake</a:t>
            </a:r>
            <a:endParaRPr/>
          </a:p>
        </p:txBody>
      </p:sp>
      <p:sp>
        <p:nvSpPr>
          <p:cNvPr id="93" name="Google Shape;93;g190601e16bf_0_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94" name="Google Shape;94;g190601e16bf_0_9"/>
          <p:cNvPicPr preferRelativeResize="0"/>
          <p:nvPr/>
        </p:nvPicPr>
        <p:blipFill>
          <a:blip r:embed="rId3">
            <a:alphaModFix/>
          </a:blip>
          <a:stretch>
            <a:fillRect/>
          </a:stretch>
        </p:blipFill>
        <p:spPr>
          <a:xfrm>
            <a:off x="693975" y="1063375"/>
            <a:ext cx="7827501" cy="38772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18bf983a1ec_0_5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429" name="Google Shape;429;g18bf983a1ec_0_52"/>
          <p:cNvPicPr preferRelativeResize="0"/>
          <p:nvPr/>
        </p:nvPicPr>
        <p:blipFill>
          <a:blip r:embed="rId3">
            <a:alphaModFix/>
          </a:blip>
          <a:stretch>
            <a:fillRect/>
          </a:stretch>
        </p:blipFill>
        <p:spPr>
          <a:xfrm>
            <a:off x="80975" y="1070875"/>
            <a:ext cx="8839198" cy="237398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8bf983a1ec_0_4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5" name="Google Shape;435;g18bf983a1ec_0_45"/>
          <p:cNvSpPr txBox="1"/>
          <p:nvPr>
            <p:ph idx="4294967295" type="ctrTitle"/>
          </p:nvPr>
        </p:nvSpPr>
        <p:spPr>
          <a:xfrm>
            <a:off x="119825" y="-252925"/>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Update dữ liệu</a:t>
            </a:r>
            <a:endParaRPr/>
          </a:p>
        </p:txBody>
      </p:sp>
      <p:pic>
        <p:nvPicPr>
          <p:cNvPr id="436" name="Google Shape;436;g18bf983a1ec_0_45"/>
          <p:cNvPicPr preferRelativeResize="0"/>
          <p:nvPr/>
        </p:nvPicPr>
        <p:blipFill>
          <a:blip r:embed="rId3">
            <a:alphaModFix/>
          </a:blip>
          <a:stretch>
            <a:fillRect/>
          </a:stretch>
        </p:blipFill>
        <p:spPr>
          <a:xfrm>
            <a:off x="221863" y="592425"/>
            <a:ext cx="8034222" cy="1972925"/>
          </a:xfrm>
          <a:prstGeom prst="rect">
            <a:avLst/>
          </a:prstGeom>
          <a:noFill/>
          <a:ln>
            <a:noFill/>
          </a:ln>
        </p:spPr>
      </p:pic>
      <p:pic>
        <p:nvPicPr>
          <p:cNvPr id="437" name="Google Shape;437;g18bf983a1ec_0_45"/>
          <p:cNvPicPr preferRelativeResize="0"/>
          <p:nvPr/>
        </p:nvPicPr>
        <p:blipFill>
          <a:blip r:embed="rId4">
            <a:alphaModFix/>
          </a:blip>
          <a:stretch>
            <a:fillRect/>
          </a:stretch>
        </p:blipFill>
        <p:spPr>
          <a:xfrm>
            <a:off x="221875" y="2625900"/>
            <a:ext cx="8839198" cy="23739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8bf983a1ec_0_6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g18bf983a1ec_0_63"/>
          <p:cNvSpPr txBox="1"/>
          <p:nvPr>
            <p:ph idx="4294967295" type="ctrTitle"/>
          </p:nvPr>
        </p:nvSpPr>
        <p:spPr>
          <a:xfrm>
            <a:off x="119825" y="-252925"/>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Xóa </a:t>
            </a:r>
            <a:r>
              <a:rPr lang="en"/>
              <a:t>dữ liệu</a:t>
            </a:r>
            <a:endParaRPr/>
          </a:p>
        </p:txBody>
      </p:sp>
      <p:pic>
        <p:nvPicPr>
          <p:cNvPr id="444" name="Google Shape;444;g18bf983a1ec_0_63"/>
          <p:cNvPicPr preferRelativeResize="0"/>
          <p:nvPr/>
        </p:nvPicPr>
        <p:blipFill>
          <a:blip r:embed="rId3">
            <a:alphaModFix/>
          </a:blip>
          <a:stretch>
            <a:fillRect/>
          </a:stretch>
        </p:blipFill>
        <p:spPr>
          <a:xfrm>
            <a:off x="119825" y="480175"/>
            <a:ext cx="8839200" cy="2834743"/>
          </a:xfrm>
          <a:prstGeom prst="rect">
            <a:avLst/>
          </a:prstGeom>
          <a:noFill/>
          <a:ln>
            <a:noFill/>
          </a:ln>
        </p:spPr>
      </p:pic>
      <p:pic>
        <p:nvPicPr>
          <p:cNvPr id="445" name="Google Shape;445;g18bf983a1ec_0_63"/>
          <p:cNvPicPr preferRelativeResize="0"/>
          <p:nvPr/>
        </p:nvPicPr>
        <p:blipFill>
          <a:blip r:embed="rId4">
            <a:alphaModFix/>
          </a:blip>
          <a:stretch>
            <a:fillRect/>
          </a:stretch>
        </p:blipFill>
        <p:spPr>
          <a:xfrm>
            <a:off x="152400" y="3467318"/>
            <a:ext cx="7746875" cy="113013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8bf983a1ec_0_8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51" name="Google Shape;451;g18bf983a1ec_0_85"/>
          <p:cNvPicPr preferRelativeResize="0"/>
          <p:nvPr/>
        </p:nvPicPr>
        <p:blipFill>
          <a:blip r:embed="rId3">
            <a:alphaModFix/>
          </a:blip>
          <a:stretch>
            <a:fillRect/>
          </a:stretch>
        </p:blipFill>
        <p:spPr>
          <a:xfrm>
            <a:off x="152400" y="1132125"/>
            <a:ext cx="8839200" cy="221998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8bf983a1ec_0_7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g18bf983a1ec_0_78"/>
          <p:cNvSpPr txBox="1"/>
          <p:nvPr>
            <p:ph idx="4294967295" type="ctrTitle"/>
          </p:nvPr>
        </p:nvSpPr>
        <p:spPr>
          <a:xfrm>
            <a:off x="119825" y="-252925"/>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Du hành thời gian (Time travel)</a:t>
            </a:r>
            <a:endParaRPr/>
          </a:p>
        </p:txBody>
      </p:sp>
      <p:pic>
        <p:nvPicPr>
          <p:cNvPr id="458" name="Google Shape;458;g18bf983a1ec_0_78"/>
          <p:cNvPicPr preferRelativeResize="0"/>
          <p:nvPr/>
        </p:nvPicPr>
        <p:blipFill>
          <a:blip r:embed="rId3">
            <a:alphaModFix/>
          </a:blip>
          <a:stretch>
            <a:fillRect/>
          </a:stretch>
        </p:blipFill>
        <p:spPr>
          <a:xfrm>
            <a:off x="244250" y="684275"/>
            <a:ext cx="8565170" cy="391317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18bf983a1ec_0_9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g18bf983a1ec_0_98"/>
          <p:cNvSpPr txBox="1"/>
          <p:nvPr>
            <p:ph idx="4294967295" type="ctrTitle"/>
          </p:nvPr>
        </p:nvSpPr>
        <p:spPr>
          <a:xfrm>
            <a:off x="119825" y="-252925"/>
            <a:ext cx="8238300" cy="784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t>Upsert dữ liệu</a:t>
            </a:r>
            <a:endParaRPr/>
          </a:p>
        </p:txBody>
      </p:sp>
      <p:pic>
        <p:nvPicPr>
          <p:cNvPr id="465" name="Google Shape;465;g18bf983a1ec_0_98"/>
          <p:cNvPicPr preferRelativeResize="0"/>
          <p:nvPr/>
        </p:nvPicPr>
        <p:blipFill>
          <a:blip r:embed="rId3">
            <a:alphaModFix/>
          </a:blip>
          <a:stretch>
            <a:fillRect/>
          </a:stretch>
        </p:blipFill>
        <p:spPr>
          <a:xfrm>
            <a:off x="152400" y="684275"/>
            <a:ext cx="8839202" cy="845690"/>
          </a:xfrm>
          <a:prstGeom prst="rect">
            <a:avLst/>
          </a:prstGeom>
          <a:noFill/>
          <a:ln>
            <a:noFill/>
          </a:ln>
        </p:spPr>
      </p:pic>
      <p:pic>
        <p:nvPicPr>
          <p:cNvPr id="466" name="Google Shape;466;g18bf983a1ec_0_98"/>
          <p:cNvPicPr preferRelativeResize="0"/>
          <p:nvPr/>
        </p:nvPicPr>
        <p:blipFill>
          <a:blip r:embed="rId4">
            <a:alphaModFix/>
          </a:blip>
          <a:stretch>
            <a:fillRect/>
          </a:stretch>
        </p:blipFill>
        <p:spPr>
          <a:xfrm>
            <a:off x="152400" y="1968115"/>
            <a:ext cx="8839201" cy="632088"/>
          </a:xfrm>
          <a:prstGeom prst="rect">
            <a:avLst/>
          </a:prstGeom>
          <a:noFill/>
          <a:ln>
            <a:noFill/>
          </a:ln>
        </p:spPr>
      </p:pic>
      <p:pic>
        <p:nvPicPr>
          <p:cNvPr id="467" name="Google Shape;467;g18bf983a1ec_0_98"/>
          <p:cNvPicPr preferRelativeResize="0"/>
          <p:nvPr/>
        </p:nvPicPr>
        <p:blipFill>
          <a:blip r:embed="rId5">
            <a:alphaModFix/>
          </a:blip>
          <a:stretch>
            <a:fillRect/>
          </a:stretch>
        </p:blipFill>
        <p:spPr>
          <a:xfrm>
            <a:off x="152400" y="3130204"/>
            <a:ext cx="8839203" cy="104871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8bf983a1ec_0_10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473" name="Google Shape;473;g18bf983a1ec_0_108"/>
          <p:cNvPicPr preferRelativeResize="0"/>
          <p:nvPr/>
        </p:nvPicPr>
        <p:blipFill>
          <a:blip r:embed="rId3">
            <a:alphaModFix/>
          </a:blip>
          <a:stretch>
            <a:fillRect/>
          </a:stretch>
        </p:blipFill>
        <p:spPr>
          <a:xfrm>
            <a:off x="152400" y="703475"/>
            <a:ext cx="8839200" cy="2310942"/>
          </a:xfrm>
          <a:prstGeom prst="rect">
            <a:avLst/>
          </a:prstGeom>
          <a:noFill/>
          <a:ln>
            <a:noFill/>
          </a:ln>
        </p:spPr>
      </p:pic>
      <p:pic>
        <p:nvPicPr>
          <p:cNvPr id="474" name="Google Shape;474;g18bf983a1ec_0_108"/>
          <p:cNvPicPr preferRelativeResize="0"/>
          <p:nvPr/>
        </p:nvPicPr>
        <p:blipFill>
          <a:blip r:embed="rId4">
            <a:alphaModFix/>
          </a:blip>
          <a:stretch>
            <a:fillRect/>
          </a:stretch>
        </p:blipFill>
        <p:spPr>
          <a:xfrm>
            <a:off x="190075" y="3627688"/>
            <a:ext cx="8839202" cy="84569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80" name="Google Shape;480;p23"/>
          <p:cNvSpPr txBox="1"/>
          <p:nvPr>
            <p:ph idx="4294967295" type="ctrTitle"/>
          </p:nvPr>
        </p:nvSpPr>
        <p:spPr>
          <a:xfrm>
            <a:off x="609200" y="2365025"/>
            <a:ext cx="4337700" cy="928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lt1"/>
              </a:buClr>
              <a:buSzPts val="3200"/>
              <a:buFont typeface="Lexend Deca"/>
              <a:buNone/>
            </a:pPr>
            <a:r>
              <a:rPr b="1" i="0" lang="en" sz="7200" u="none" cap="none" strike="noStrike">
                <a:solidFill>
                  <a:schemeClr val="lt1"/>
                </a:solidFill>
                <a:latin typeface="Lexend Deca"/>
                <a:ea typeface="Lexend Deca"/>
                <a:cs typeface="Lexend Deca"/>
                <a:sym typeface="Lexend Deca"/>
              </a:rPr>
              <a:t>Thanks</a:t>
            </a:r>
            <a:r>
              <a:rPr lang="en" sz="7200"/>
              <a:t>!</a:t>
            </a:r>
            <a:endParaRPr b="1" i="0" sz="7200" u="none" cap="none" strike="noStrike">
              <a:solidFill>
                <a:schemeClr val="lt1"/>
              </a:solidFill>
              <a:latin typeface="Lexend Deca"/>
              <a:ea typeface="Lexend Deca"/>
              <a:cs typeface="Lexend Deca"/>
              <a:sym typeface="Lexend Deca"/>
            </a:endParaRPr>
          </a:p>
        </p:txBody>
      </p:sp>
      <p:pic>
        <p:nvPicPr>
          <p:cNvPr id="481" name="Google Shape;481;p23"/>
          <p:cNvPicPr preferRelativeResize="0"/>
          <p:nvPr/>
        </p:nvPicPr>
        <p:blipFill rotWithShape="1">
          <a:blip r:embed="rId3">
            <a:alphaModFix/>
          </a:blip>
          <a:srcRect b="0" l="0" r="0" t="0"/>
          <a:stretch/>
        </p:blipFill>
        <p:spPr>
          <a:xfrm>
            <a:off x="3924900" y="2681025"/>
            <a:ext cx="3171324" cy="1889775"/>
          </a:xfrm>
          <a:prstGeom prst="rect">
            <a:avLst/>
          </a:prstGeom>
          <a:noFill/>
          <a:ln>
            <a:noFill/>
          </a:ln>
        </p:spPr>
      </p:pic>
      <p:pic>
        <p:nvPicPr>
          <p:cNvPr id="482" name="Google Shape;482;p23"/>
          <p:cNvPicPr preferRelativeResize="0"/>
          <p:nvPr/>
        </p:nvPicPr>
        <p:blipFill rotWithShape="1">
          <a:blip r:embed="rId4">
            <a:alphaModFix/>
          </a:blip>
          <a:srcRect b="0" l="0" r="0" t="0"/>
          <a:stretch/>
        </p:blipFill>
        <p:spPr>
          <a:xfrm>
            <a:off x="5160014" y="1914980"/>
            <a:ext cx="548700" cy="1597701"/>
          </a:xfrm>
          <a:prstGeom prst="rect">
            <a:avLst/>
          </a:prstGeom>
          <a:noFill/>
          <a:ln>
            <a:noFill/>
          </a:ln>
        </p:spPr>
      </p:pic>
      <p:pic>
        <p:nvPicPr>
          <p:cNvPr id="483" name="Google Shape;483;p23"/>
          <p:cNvPicPr preferRelativeResize="0"/>
          <p:nvPr/>
        </p:nvPicPr>
        <p:blipFill rotWithShape="1">
          <a:blip r:embed="rId5">
            <a:alphaModFix/>
          </a:blip>
          <a:srcRect b="0" l="0" r="0" t="0"/>
          <a:stretch/>
        </p:blipFill>
        <p:spPr>
          <a:xfrm>
            <a:off x="4946909" y="581600"/>
            <a:ext cx="1279700" cy="1498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90601e16bf_0_17"/>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Kiến trúc.</a:t>
            </a:r>
            <a:endParaRPr/>
          </a:p>
        </p:txBody>
      </p:sp>
      <p:sp>
        <p:nvSpPr>
          <p:cNvPr id="100" name="Google Shape;100;g190601e16bf_0_1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01" name="Google Shape;101;g190601e16bf_0_17"/>
          <p:cNvPicPr preferRelativeResize="0"/>
          <p:nvPr/>
        </p:nvPicPr>
        <p:blipFill>
          <a:blip r:embed="rId3">
            <a:alphaModFix/>
          </a:blip>
          <a:stretch>
            <a:fillRect/>
          </a:stretch>
        </p:blipFill>
        <p:spPr>
          <a:xfrm>
            <a:off x="1048525" y="1124600"/>
            <a:ext cx="7319804" cy="3775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90601e16bf_0_24"/>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Tổng kết phần delta-lake</a:t>
            </a:r>
            <a:endParaRPr/>
          </a:p>
        </p:txBody>
      </p:sp>
      <p:sp>
        <p:nvSpPr>
          <p:cNvPr id="107" name="Google Shape;107;g190601e16bf_0_2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08" name="Google Shape;108;g190601e16bf_0_24"/>
          <p:cNvPicPr preferRelativeResize="0"/>
          <p:nvPr/>
        </p:nvPicPr>
        <p:blipFill>
          <a:blip r:embed="rId3">
            <a:alphaModFix/>
          </a:blip>
          <a:stretch>
            <a:fillRect/>
          </a:stretch>
        </p:blipFill>
        <p:spPr>
          <a:xfrm>
            <a:off x="580550" y="1138638"/>
            <a:ext cx="8284975" cy="35359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3"/>
          <p:cNvPicPr preferRelativeResize="0"/>
          <p:nvPr/>
        </p:nvPicPr>
        <p:blipFill rotWithShape="1">
          <a:blip r:embed="rId3">
            <a:alphaModFix/>
          </a:blip>
          <a:srcRect b="6499" l="0" r="0" t="6499"/>
          <a:stretch/>
        </p:blipFill>
        <p:spPr>
          <a:xfrm>
            <a:off x="5043500" y="1040850"/>
            <a:ext cx="3676800" cy="3061800"/>
          </a:xfrm>
          <a:prstGeom prst="hexagon">
            <a:avLst>
              <a:gd fmla="val 25000" name="adj"/>
              <a:gd fmla="val 115470" name="vf"/>
            </a:avLst>
          </a:prstGeom>
          <a:noFill/>
          <a:ln>
            <a:noFill/>
          </a:ln>
          <a:effectLst>
            <a:outerShdw blurRad="257175" rotWithShape="0" algn="bl" dir="5400000" dist="57150">
              <a:schemeClr val="dk1">
                <a:alpha val="49800"/>
              </a:schemeClr>
            </a:outerShdw>
          </a:effectLst>
        </p:spPr>
      </p:pic>
      <p:sp>
        <p:nvSpPr>
          <p:cNvPr id="114" name="Google Shape;114;p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15" name="Google Shape;115;p3"/>
          <p:cNvSpPr txBox="1"/>
          <p:nvPr>
            <p:ph idx="4294967295" type="ctrTitle"/>
          </p:nvPr>
        </p:nvSpPr>
        <p:spPr>
          <a:xfrm>
            <a:off x="359625" y="3174150"/>
            <a:ext cx="5034600" cy="928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lt1"/>
              </a:buClr>
              <a:buSzPts val="3200"/>
              <a:buFont typeface="Lexend Deca"/>
              <a:buNone/>
            </a:pPr>
            <a:r>
              <a:rPr lang="en" sz="5000"/>
              <a:t>Delta-lake với hệ sinh thái aws</a:t>
            </a:r>
            <a:endParaRPr b="1" i="0" sz="5000" u="none" cap="none" strike="noStrike">
              <a:solidFill>
                <a:schemeClr val="lt1"/>
              </a:solidFill>
              <a:latin typeface="Lexend Deca"/>
              <a:ea typeface="Lexend Deca"/>
              <a:cs typeface="Lexend Deca"/>
              <a:sym typeface="Lexend Dec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90601e16bf_0_37"/>
          <p:cNvSpPr txBox="1"/>
          <p:nvPr>
            <p:ph type="title"/>
          </p:nvPr>
        </p:nvSpPr>
        <p:spPr>
          <a:xfrm>
            <a:off x="458100" y="0"/>
            <a:ext cx="6014400" cy="857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en"/>
              <a:t>Tổng quan</a:t>
            </a:r>
            <a:endParaRPr/>
          </a:p>
        </p:txBody>
      </p:sp>
      <p:sp>
        <p:nvSpPr>
          <p:cNvPr id="121" name="Google Shape;121;g190601e16bf_0_3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22" name="Google Shape;122;g190601e16bf_0_37"/>
          <p:cNvPicPr preferRelativeResize="0"/>
          <p:nvPr/>
        </p:nvPicPr>
        <p:blipFill>
          <a:blip r:embed="rId3">
            <a:alphaModFix/>
          </a:blip>
          <a:stretch>
            <a:fillRect/>
          </a:stretch>
        </p:blipFill>
        <p:spPr>
          <a:xfrm>
            <a:off x="1173625" y="968975"/>
            <a:ext cx="6898825" cy="3981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